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Lst>
  <p:sldSz cy="5143500" cx="9144000"/>
  <p:notesSz cx="6858000" cy="9144000"/>
  <p:embeddedFontLst>
    <p:embeddedFont>
      <p:font typeface="Lora"/>
      <p:regular r:id="rId49"/>
      <p:bold r:id="rId50"/>
      <p:italic r:id="rId51"/>
      <p:boldItalic r:id="rId52"/>
    </p:embeddedFont>
    <p:embeddedFont>
      <p:font typeface="Quattrocento Sans"/>
      <p:regular r:id="rId53"/>
      <p:bold r:id="rId54"/>
      <p:italic r:id="rId55"/>
      <p:boldItalic r:id="rId5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Author clrIdx="0" id="0" initials="" lastIdx="1" name="Mayleen Cortez"/>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2F651508-98A2-42E6-8A76-728E67978884}">
  <a:tblStyle styleId="{2F651508-98A2-42E6-8A76-728E67978884}"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42" Type="http://schemas.openxmlformats.org/officeDocument/2006/relationships/slide" Target="slides/slide35.xml"/><Relationship Id="rId41" Type="http://schemas.openxmlformats.org/officeDocument/2006/relationships/slide" Target="slides/slide34.xml"/><Relationship Id="rId44" Type="http://schemas.openxmlformats.org/officeDocument/2006/relationships/slide" Target="slides/slide37.xml"/><Relationship Id="rId43" Type="http://schemas.openxmlformats.org/officeDocument/2006/relationships/slide" Target="slides/slide36.xml"/><Relationship Id="rId46" Type="http://schemas.openxmlformats.org/officeDocument/2006/relationships/slide" Target="slides/slide39.xml"/><Relationship Id="rId45" Type="http://schemas.openxmlformats.org/officeDocument/2006/relationships/slide" Target="slides/slide3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48" Type="http://schemas.openxmlformats.org/officeDocument/2006/relationships/slide" Target="slides/slide41.xml"/><Relationship Id="rId47" Type="http://schemas.openxmlformats.org/officeDocument/2006/relationships/slide" Target="slides/slide40.xml"/><Relationship Id="rId49" Type="http://schemas.openxmlformats.org/officeDocument/2006/relationships/font" Target="fonts/Lora-regular.fntdata"/><Relationship Id="rId5" Type="http://schemas.openxmlformats.org/officeDocument/2006/relationships/commentAuthors" Target="commentAuthors.xml"/><Relationship Id="rId6" Type="http://schemas.openxmlformats.org/officeDocument/2006/relationships/slideMaster" Target="slideMasters/slideMaster1.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slide" Target="slides/slide28.xml"/><Relationship Id="rId34" Type="http://schemas.openxmlformats.org/officeDocument/2006/relationships/slide" Target="slides/slide27.xml"/><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font" Target="fonts/Lora-italic.fntdata"/><Relationship Id="rId50" Type="http://schemas.openxmlformats.org/officeDocument/2006/relationships/font" Target="fonts/Lora-bold.fntdata"/><Relationship Id="rId53" Type="http://schemas.openxmlformats.org/officeDocument/2006/relationships/font" Target="fonts/QuattrocentoSans-regular.fntdata"/><Relationship Id="rId52" Type="http://schemas.openxmlformats.org/officeDocument/2006/relationships/font" Target="fonts/Lora-boldItalic.fntdata"/><Relationship Id="rId11" Type="http://schemas.openxmlformats.org/officeDocument/2006/relationships/slide" Target="slides/slide4.xml"/><Relationship Id="rId55" Type="http://schemas.openxmlformats.org/officeDocument/2006/relationships/font" Target="fonts/QuattrocentoSans-italic.fntdata"/><Relationship Id="rId10" Type="http://schemas.openxmlformats.org/officeDocument/2006/relationships/slide" Target="slides/slide3.xml"/><Relationship Id="rId54" Type="http://schemas.openxmlformats.org/officeDocument/2006/relationships/font" Target="fonts/QuattrocentoSans-bold.fntdata"/><Relationship Id="rId13" Type="http://schemas.openxmlformats.org/officeDocument/2006/relationships/slide" Target="slides/slide6.xml"/><Relationship Id="rId12" Type="http://schemas.openxmlformats.org/officeDocument/2006/relationships/slide" Target="slides/slide5.xml"/><Relationship Id="rId56" Type="http://schemas.openxmlformats.org/officeDocument/2006/relationships/font" Target="fonts/QuattrocentoSans-boldItalic.fntdata"/><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1" dt="2018-07-26T17:17:37.827">
    <p:pos x="6000" y="0"/>
    <p:text>i think this slide is unecessary</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 name="Shape 65"/>
        <p:cNvGrpSpPr/>
        <p:nvPr/>
      </p:nvGrpSpPr>
      <p:grpSpPr>
        <a:xfrm>
          <a:off x="0" y="0"/>
          <a:ext cx="0" cy="0"/>
          <a:chOff x="0" y="0"/>
          <a:chExt cx="0" cy="0"/>
        </a:xfrm>
      </p:grpSpPr>
      <p:sp>
        <p:nvSpPr>
          <p:cNvPr id="66" name="Google Shape;66;g3d8c66516b_8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3d8c66516b_8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Font typeface="Quattrocento Sans"/>
              <a:buChar char="●"/>
            </a:pPr>
            <a:r>
              <a:rPr lang="en" sz="1800">
                <a:latin typeface="Quattrocento Sans"/>
                <a:ea typeface="Quattrocento Sans"/>
                <a:cs typeface="Quattrocento Sans"/>
                <a:sym typeface="Quattrocento Sans"/>
              </a:rPr>
              <a:t>Hi, thank you all for joining our presentation. </a:t>
            </a:r>
            <a:endParaRPr sz="1800">
              <a:latin typeface="Quattrocento Sans"/>
              <a:ea typeface="Quattrocento Sans"/>
              <a:cs typeface="Quattrocento Sans"/>
              <a:sym typeface="Quattrocento Sans"/>
            </a:endParaRPr>
          </a:p>
          <a:p>
            <a:pPr indent="-342900" lvl="0" marL="457200" rtl="0" algn="l">
              <a:spcBef>
                <a:spcPts val="0"/>
              </a:spcBef>
              <a:spcAft>
                <a:spcPts val="0"/>
              </a:spcAft>
              <a:buSzPts val="1800"/>
              <a:buFont typeface="Quattrocento Sans"/>
              <a:buChar char="●"/>
            </a:pPr>
            <a:r>
              <a:rPr lang="en" sz="1800">
                <a:latin typeface="Quattrocento Sans"/>
                <a:ea typeface="Quattrocento Sans"/>
                <a:cs typeface="Quattrocento Sans"/>
                <a:sym typeface="Quattrocento Sans"/>
              </a:rPr>
              <a:t>I’m Mayleen Cortez, Kendall Clark, Cristian Hernandez, Beth Thomas, </a:t>
            </a:r>
            <a:endParaRPr sz="1800">
              <a:latin typeface="Quattrocento Sans"/>
              <a:ea typeface="Quattrocento Sans"/>
              <a:cs typeface="Quattrocento Sans"/>
              <a:sym typeface="Quattrocento Sans"/>
            </a:endParaRPr>
          </a:p>
          <a:p>
            <a:pPr indent="-342900" lvl="0" marL="457200" rtl="0" algn="l">
              <a:spcBef>
                <a:spcPts val="0"/>
              </a:spcBef>
              <a:spcAft>
                <a:spcPts val="0"/>
              </a:spcAft>
              <a:buSzPts val="1800"/>
              <a:buFont typeface="Quattrocento Sans"/>
              <a:buChar char="●"/>
            </a:pPr>
            <a:r>
              <a:rPr lang="en" sz="1800">
                <a:latin typeface="Quattrocento Sans"/>
                <a:ea typeface="Quattrocento Sans"/>
                <a:cs typeface="Quattrocento Sans"/>
                <a:sym typeface="Quattrocento Sans"/>
              </a:rPr>
              <a:t>and we’re going to be talking about how we can use time-dependent sensitivity analysis to develop strategies for combating Tuberculosis. </a:t>
            </a:r>
            <a:endParaRPr sz="1800">
              <a:latin typeface="Quattrocento Sans"/>
              <a:ea typeface="Quattrocento Sans"/>
              <a:cs typeface="Quattrocento Sans"/>
              <a:sym typeface="Quattrocento San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8" name="Shape 238"/>
        <p:cNvGrpSpPr/>
        <p:nvPr/>
      </p:nvGrpSpPr>
      <p:grpSpPr>
        <a:xfrm>
          <a:off x="0" y="0"/>
          <a:ext cx="0" cy="0"/>
          <a:chOff x="0" y="0"/>
          <a:chExt cx="0" cy="0"/>
        </a:xfrm>
      </p:grpSpPr>
      <p:sp>
        <p:nvSpPr>
          <p:cNvPr id="239" name="Google Shape;239;g3d8c66516b_2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3d8c66516b_2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600">
                <a:solidFill>
                  <a:schemeClr val="dk1"/>
                </a:solidFill>
                <a:latin typeface="Quattrocento Sans"/>
                <a:ea typeface="Quattrocento Sans"/>
                <a:cs typeface="Quattrocento Sans"/>
                <a:sym typeface="Quattrocento Sans"/>
              </a:rPr>
              <a:t>Cris</a:t>
            </a:r>
            <a:endParaRPr sz="1600">
              <a:solidFill>
                <a:schemeClr val="dk1"/>
              </a:solidFill>
              <a:latin typeface="Quattrocento Sans"/>
              <a:ea typeface="Quattrocento Sans"/>
              <a:cs typeface="Quattrocento Sans"/>
              <a:sym typeface="Quattrocento Sans"/>
            </a:endParaRPr>
          </a:p>
          <a:p>
            <a:pPr indent="0" lvl="0" marL="0" rtl="0" algn="l">
              <a:spcBef>
                <a:spcPts val="0"/>
              </a:spcBef>
              <a:spcAft>
                <a:spcPts val="0"/>
              </a:spcAft>
              <a:buClr>
                <a:schemeClr val="dk1"/>
              </a:buClr>
              <a:buSzPts val="1100"/>
              <a:buFont typeface="Arial"/>
              <a:buNone/>
            </a:pPr>
            <a:r>
              <a:rPr lang="en" sz="1600">
                <a:solidFill>
                  <a:schemeClr val="dk1"/>
                </a:solidFill>
                <a:latin typeface="Quattrocento Sans"/>
                <a:ea typeface="Quattrocento Sans"/>
                <a:cs typeface="Quattrocento Sans"/>
                <a:sym typeface="Quattrocento Sans"/>
              </a:rPr>
              <a:t>Now we’ll talk about sensitivity analysis, which is the study of how parameters impact the output of a mathematical model.</a:t>
            </a:r>
            <a:endParaRPr sz="1600">
              <a:solidFill>
                <a:schemeClr val="dk1"/>
              </a:solidFill>
              <a:latin typeface="Quattrocento Sans"/>
              <a:ea typeface="Quattrocento Sans"/>
              <a:cs typeface="Quattrocento Sans"/>
              <a:sym typeface="Quattrocento Sans"/>
            </a:endParaRPr>
          </a:p>
          <a:p>
            <a:pPr indent="0" lvl="0" marL="0" rtl="0" algn="l">
              <a:spcBef>
                <a:spcPts val="0"/>
              </a:spcBef>
              <a:spcAft>
                <a:spcPts val="0"/>
              </a:spcAft>
              <a:buClr>
                <a:schemeClr val="dk1"/>
              </a:buClr>
              <a:buSzPts val="1100"/>
              <a:buFont typeface="Arial"/>
              <a:buNone/>
            </a:pPr>
            <a:r>
              <a:rPr lang="en" sz="1600">
                <a:solidFill>
                  <a:schemeClr val="dk1"/>
                </a:solidFill>
                <a:latin typeface="Quattrocento Sans"/>
                <a:ea typeface="Quattrocento Sans"/>
                <a:cs typeface="Quattrocento Sans"/>
                <a:sym typeface="Quattrocento Sans"/>
              </a:rPr>
              <a:t>In our case, how changing our 7 parameters in any combination affects the population dynamics of our SEIR model.</a:t>
            </a:r>
            <a:endParaRPr sz="1600">
              <a:solidFill>
                <a:schemeClr val="dk1"/>
              </a:solidFill>
              <a:latin typeface="Quattrocento Sans"/>
              <a:ea typeface="Quattrocento Sans"/>
              <a:cs typeface="Quattrocento Sans"/>
              <a:sym typeface="Quattrocento Sans"/>
            </a:endParaRPr>
          </a:p>
          <a:p>
            <a:pPr indent="0" lvl="0" marL="0" rtl="0" algn="l">
              <a:spcBef>
                <a:spcPts val="0"/>
              </a:spcBef>
              <a:spcAft>
                <a:spcPts val="0"/>
              </a:spcAft>
              <a:buClr>
                <a:schemeClr val="dk1"/>
              </a:buClr>
              <a:buSzPts val="1100"/>
              <a:buFont typeface="Arial"/>
              <a:buNone/>
            </a:pPr>
            <a:r>
              <a:rPr lang="en" sz="1600">
                <a:solidFill>
                  <a:schemeClr val="dk1"/>
                </a:solidFill>
                <a:latin typeface="Quattrocento Sans"/>
                <a:ea typeface="Quattrocento Sans"/>
                <a:cs typeface="Quattrocento Sans"/>
                <a:sym typeface="Quattrocento Sans"/>
              </a:rPr>
              <a:t>Before we can do anything, we need a function to analyze. We chose a function that outputs scalar value. </a:t>
            </a:r>
            <a:endParaRPr sz="1600">
              <a:solidFill>
                <a:schemeClr val="dk1"/>
              </a:solidFill>
              <a:latin typeface="Quattrocento Sans"/>
              <a:ea typeface="Quattrocento Sans"/>
              <a:cs typeface="Quattrocento Sans"/>
              <a:sym typeface="Quattrocento Sans"/>
            </a:endParaRPr>
          </a:p>
          <a:p>
            <a:pPr indent="0" lvl="0" marL="0" rtl="0" algn="l">
              <a:spcBef>
                <a:spcPts val="0"/>
              </a:spcBef>
              <a:spcAft>
                <a:spcPts val="0"/>
              </a:spcAft>
              <a:buClr>
                <a:schemeClr val="dk1"/>
              </a:buClr>
              <a:buSzPts val="1100"/>
              <a:buFont typeface="Arial"/>
              <a:buNone/>
            </a:pPr>
            <a:r>
              <a:rPr lang="en" sz="1600">
                <a:solidFill>
                  <a:schemeClr val="dk1"/>
                </a:solidFill>
                <a:latin typeface="Quattrocento Sans"/>
                <a:ea typeface="Quattrocento Sans"/>
                <a:cs typeface="Quattrocento Sans"/>
                <a:sym typeface="Quattrocento Sans"/>
              </a:rPr>
              <a:t>This allows us to approximate partial derivatives using finite differences.</a:t>
            </a:r>
            <a:endParaRPr sz="1600">
              <a:solidFill>
                <a:schemeClr val="dk1"/>
              </a:solidFill>
              <a:latin typeface="Quattrocento Sans"/>
              <a:ea typeface="Quattrocento Sans"/>
              <a:cs typeface="Quattrocento Sans"/>
              <a:sym typeface="Quattrocento Sans"/>
            </a:endParaRPr>
          </a:p>
          <a:p>
            <a:pPr indent="0" lvl="0" marL="0" rtl="0" algn="l">
              <a:spcBef>
                <a:spcPts val="0"/>
              </a:spcBef>
              <a:spcAft>
                <a:spcPts val="0"/>
              </a:spcAft>
              <a:buClr>
                <a:schemeClr val="dk1"/>
              </a:buClr>
              <a:buSzPts val="1100"/>
              <a:buFont typeface="Arial"/>
              <a:buNone/>
            </a:pPr>
            <a:r>
              <a:rPr lang="en" sz="1600">
                <a:solidFill>
                  <a:schemeClr val="dk1"/>
                </a:solidFill>
                <a:latin typeface="Quattrocento Sans"/>
                <a:ea typeface="Quattrocento Sans"/>
                <a:cs typeface="Quattrocento Sans"/>
                <a:sym typeface="Quattrocento Sans"/>
              </a:rPr>
              <a:t>We need that in order to build our gradient vectors and matrix.</a:t>
            </a:r>
            <a:endParaRPr sz="1600">
              <a:solidFill>
                <a:schemeClr val="dk1"/>
              </a:solidFill>
              <a:latin typeface="Quattrocento Sans"/>
              <a:ea typeface="Quattrocento Sans"/>
              <a:cs typeface="Quattrocento Sans"/>
              <a:sym typeface="Quattrocento Sans"/>
            </a:endParaRPr>
          </a:p>
          <a:p>
            <a:pPr indent="0" lvl="0" marL="0" rtl="0" algn="l">
              <a:spcBef>
                <a:spcPts val="0"/>
              </a:spcBef>
              <a:spcAft>
                <a:spcPts val="0"/>
              </a:spcAft>
              <a:buClr>
                <a:schemeClr val="dk1"/>
              </a:buClr>
              <a:buSzPts val="1100"/>
              <a:buFont typeface="Arial"/>
              <a:buNone/>
            </a:pPr>
            <a:r>
              <a:rPr lang="en" sz="1600">
                <a:solidFill>
                  <a:schemeClr val="dk1"/>
                </a:solidFill>
                <a:latin typeface="Quattrocento Sans"/>
                <a:ea typeface="Quattrocento Sans"/>
                <a:cs typeface="Quattrocento Sans"/>
                <a:sym typeface="Quattrocento Sans"/>
              </a:rPr>
              <a:t>And finally that will allows us to look at the active subspace.</a:t>
            </a:r>
            <a:endParaRPr sz="1600">
              <a:solidFill>
                <a:schemeClr val="dk1"/>
              </a:solidFill>
              <a:latin typeface="Quattrocento Sans"/>
              <a:ea typeface="Quattrocento Sans"/>
              <a:cs typeface="Quattrocento Sans"/>
              <a:sym typeface="Quattrocento Sans"/>
            </a:endParaRPr>
          </a:p>
          <a:p>
            <a:pPr indent="0" lvl="0" marL="0" rtl="0" algn="l">
              <a:spcBef>
                <a:spcPts val="0"/>
              </a:spcBef>
              <a:spcAft>
                <a:spcPts val="0"/>
              </a:spcAft>
              <a:buClr>
                <a:schemeClr val="dk1"/>
              </a:buClr>
              <a:buSzPts val="1100"/>
              <a:buFont typeface="Arial"/>
              <a:buNone/>
            </a:pPr>
            <a:r>
              <a:t/>
            </a:r>
            <a:endParaRPr sz="1600">
              <a:solidFill>
                <a:schemeClr val="dk1"/>
              </a:solidFill>
              <a:latin typeface="Quattrocento Sans"/>
              <a:ea typeface="Quattrocento Sans"/>
              <a:cs typeface="Quattrocento Sans"/>
              <a:sym typeface="Quattrocento Sans"/>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9" name="Shape 249"/>
        <p:cNvGrpSpPr/>
        <p:nvPr/>
      </p:nvGrpSpPr>
      <p:grpSpPr>
        <a:xfrm>
          <a:off x="0" y="0"/>
          <a:ext cx="0" cy="0"/>
          <a:chOff x="0" y="0"/>
          <a:chExt cx="0" cy="0"/>
        </a:xfrm>
      </p:grpSpPr>
      <p:sp>
        <p:nvSpPr>
          <p:cNvPr id="250" name="Google Shape;250;g3d8c66516b_2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3d8c66516b_2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800">
                <a:solidFill>
                  <a:schemeClr val="dk1"/>
                </a:solidFill>
                <a:latin typeface="Quattrocento Sans"/>
                <a:ea typeface="Quattrocento Sans"/>
                <a:cs typeface="Quattrocento Sans"/>
                <a:sym typeface="Quattrocento Sans"/>
              </a:rPr>
              <a:t>-Cris</a:t>
            </a:r>
            <a:endParaRPr sz="1800">
              <a:solidFill>
                <a:schemeClr val="dk1"/>
              </a:solidFill>
              <a:latin typeface="Quattrocento Sans"/>
              <a:ea typeface="Quattrocento Sans"/>
              <a:cs typeface="Quattrocento Sans"/>
              <a:sym typeface="Quattrocento Sans"/>
            </a:endParaRPr>
          </a:p>
          <a:p>
            <a:pPr indent="0" lvl="0" marL="0" rtl="0" algn="l">
              <a:spcBef>
                <a:spcPts val="0"/>
              </a:spcBef>
              <a:spcAft>
                <a:spcPts val="0"/>
              </a:spcAft>
              <a:buClr>
                <a:schemeClr val="dk1"/>
              </a:buClr>
              <a:buSzPts val="1100"/>
              <a:buFont typeface="Arial"/>
              <a:buNone/>
            </a:pPr>
            <a:r>
              <a:rPr lang="en" sz="1800">
                <a:solidFill>
                  <a:schemeClr val="dk1"/>
                </a:solidFill>
                <a:latin typeface="Quattrocento Sans"/>
                <a:ea typeface="Quattrocento Sans"/>
                <a:cs typeface="Quattrocento Sans"/>
                <a:sym typeface="Quattrocento Sans"/>
              </a:rPr>
              <a:t>We are conducting sensitivity analysis on this function f(t)</a:t>
            </a:r>
            <a:endParaRPr sz="1800">
              <a:solidFill>
                <a:schemeClr val="dk1"/>
              </a:solidFill>
              <a:latin typeface="Quattrocento Sans"/>
              <a:ea typeface="Quattrocento Sans"/>
              <a:cs typeface="Quattrocento Sans"/>
              <a:sym typeface="Quattrocento Sans"/>
            </a:endParaRPr>
          </a:p>
          <a:p>
            <a:pPr indent="0" lvl="0" marL="0" rtl="0" algn="l">
              <a:spcBef>
                <a:spcPts val="0"/>
              </a:spcBef>
              <a:spcAft>
                <a:spcPts val="0"/>
              </a:spcAft>
              <a:buClr>
                <a:schemeClr val="dk1"/>
              </a:buClr>
              <a:buSzPts val="1100"/>
              <a:buFont typeface="Arial"/>
              <a:buNone/>
            </a:pPr>
            <a:r>
              <a:rPr lang="en" sz="1800">
                <a:solidFill>
                  <a:schemeClr val="dk1"/>
                </a:solidFill>
                <a:latin typeface="Quattrocento Sans"/>
                <a:ea typeface="Quattrocento Sans"/>
                <a:cs typeface="Quattrocento Sans"/>
                <a:sym typeface="Quattrocento Sans"/>
              </a:rPr>
              <a:t>-This equation gives us the proportion of the total population that is either exposed or infected at any given time step during the epidemic</a:t>
            </a:r>
            <a:endParaRPr sz="1800">
              <a:solidFill>
                <a:schemeClr val="dk1"/>
              </a:solidFill>
              <a:latin typeface="Quattrocento Sans"/>
              <a:ea typeface="Quattrocento Sans"/>
              <a:cs typeface="Quattrocento Sans"/>
              <a:sym typeface="Quattrocento Sans"/>
            </a:endParaRPr>
          </a:p>
          <a:p>
            <a:pPr indent="0" lvl="0" marL="0" rtl="0" algn="l">
              <a:spcBef>
                <a:spcPts val="0"/>
              </a:spcBef>
              <a:spcAft>
                <a:spcPts val="0"/>
              </a:spcAft>
              <a:buClr>
                <a:schemeClr val="dk1"/>
              </a:buClr>
              <a:buSzPts val="1100"/>
              <a:buFont typeface="Arial"/>
              <a:buNone/>
            </a:pPr>
            <a:r>
              <a:rPr lang="en" sz="1800">
                <a:solidFill>
                  <a:schemeClr val="dk1"/>
                </a:solidFill>
                <a:latin typeface="Quattrocento Sans"/>
                <a:ea typeface="Quattrocento Sans"/>
                <a:cs typeface="Quattrocento Sans"/>
                <a:sym typeface="Quattrocento Sans"/>
              </a:rPr>
              <a:t>Need to explain why we choose this scalar function</a:t>
            </a:r>
            <a:endParaRPr sz="1800">
              <a:solidFill>
                <a:schemeClr val="dk1"/>
              </a:solidFill>
              <a:latin typeface="Quattrocento Sans"/>
              <a:ea typeface="Quattrocento Sans"/>
              <a:cs typeface="Quattrocento Sans"/>
              <a:sym typeface="Quattrocento Sans"/>
            </a:endParaRPr>
          </a:p>
          <a:p>
            <a:pPr indent="0" lvl="0" marL="0" rtl="0" algn="l">
              <a:spcBef>
                <a:spcPts val="0"/>
              </a:spcBef>
              <a:spcAft>
                <a:spcPts val="0"/>
              </a:spcAft>
              <a:buClr>
                <a:schemeClr val="dk1"/>
              </a:buClr>
              <a:buSzPts val="1100"/>
              <a:buFont typeface="Arial"/>
              <a:buNone/>
            </a:pPr>
            <a:r>
              <a:rPr lang="en" sz="1800">
                <a:solidFill>
                  <a:schemeClr val="dk1"/>
                </a:solidFill>
                <a:latin typeface="Quattrocento Sans"/>
                <a:ea typeface="Quattrocento Sans"/>
                <a:cs typeface="Quattrocento Sans"/>
                <a:sym typeface="Quattrocento Sans"/>
              </a:rPr>
              <a:t>- E stands for exposed, or latent</a:t>
            </a:r>
            <a:endParaRPr sz="1800">
              <a:solidFill>
                <a:schemeClr val="dk1"/>
              </a:solidFill>
              <a:latin typeface="Quattrocento Sans"/>
              <a:ea typeface="Quattrocento Sans"/>
              <a:cs typeface="Quattrocento Sans"/>
              <a:sym typeface="Quattrocento Sans"/>
            </a:endParaRPr>
          </a:p>
          <a:p>
            <a:pPr indent="0" lvl="0" marL="0" rtl="0" algn="l">
              <a:spcBef>
                <a:spcPts val="0"/>
              </a:spcBef>
              <a:spcAft>
                <a:spcPts val="0"/>
              </a:spcAft>
              <a:buClr>
                <a:schemeClr val="dk1"/>
              </a:buClr>
              <a:buSzPts val="1100"/>
              <a:buFont typeface="Arial"/>
              <a:buNone/>
            </a:pPr>
            <a:r>
              <a:rPr lang="en" sz="1800">
                <a:solidFill>
                  <a:schemeClr val="dk1"/>
                </a:solidFill>
                <a:latin typeface="Quattrocento Sans"/>
                <a:ea typeface="Quattrocento Sans"/>
                <a:cs typeface="Quattrocento Sans"/>
                <a:sym typeface="Quattrocento Sans"/>
              </a:rPr>
              <a:t>- I stands for infectious</a:t>
            </a:r>
            <a:endParaRPr sz="1800">
              <a:solidFill>
                <a:schemeClr val="dk1"/>
              </a:solidFill>
              <a:latin typeface="Quattrocento Sans"/>
              <a:ea typeface="Quattrocento Sans"/>
              <a:cs typeface="Quattrocento Sans"/>
              <a:sym typeface="Quattrocento Sans"/>
            </a:endParaRPr>
          </a:p>
          <a:p>
            <a:pPr indent="0" lvl="0" marL="0" rtl="0" algn="l">
              <a:spcBef>
                <a:spcPts val="0"/>
              </a:spcBef>
              <a:spcAft>
                <a:spcPts val="0"/>
              </a:spcAft>
              <a:buClr>
                <a:schemeClr val="dk1"/>
              </a:buClr>
              <a:buSzPts val="1100"/>
              <a:buFont typeface="Arial"/>
              <a:buNone/>
            </a:pPr>
            <a:r>
              <a:rPr lang="en" sz="1800">
                <a:solidFill>
                  <a:schemeClr val="dk1"/>
                </a:solidFill>
                <a:latin typeface="Quattrocento Sans"/>
                <a:ea typeface="Quattrocento Sans"/>
                <a:cs typeface="Quattrocento Sans"/>
                <a:sym typeface="Quattrocento Sans"/>
              </a:rPr>
              <a:t>- and N represents our total population</a:t>
            </a:r>
            <a:endParaRPr sz="1800">
              <a:solidFill>
                <a:schemeClr val="dk1"/>
              </a:solidFill>
              <a:latin typeface="Quattrocento Sans"/>
              <a:ea typeface="Quattrocento Sans"/>
              <a:cs typeface="Quattrocento Sans"/>
              <a:sym typeface="Quattrocento Sans"/>
            </a:endParaRPr>
          </a:p>
          <a:p>
            <a:pPr indent="0" lvl="0" marL="0" rtl="0" algn="l">
              <a:spcBef>
                <a:spcPts val="0"/>
              </a:spcBef>
              <a:spcAft>
                <a:spcPts val="0"/>
              </a:spcAft>
              <a:buClr>
                <a:schemeClr val="dk1"/>
              </a:buClr>
              <a:buSzPts val="1100"/>
              <a:buFont typeface="Arial"/>
              <a:buNone/>
            </a:pPr>
            <a:r>
              <a:rPr lang="en" sz="1800">
                <a:solidFill>
                  <a:schemeClr val="dk1"/>
                </a:solidFill>
                <a:latin typeface="Quattrocento Sans"/>
                <a:ea typeface="Quattrocento Sans"/>
                <a:cs typeface="Quattrocento Sans"/>
                <a:sym typeface="Quattrocento Sans"/>
              </a:rPr>
              <a:t>- ideally we will use our model to find the combinations of parameters that get this output to be 0.</a:t>
            </a:r>
            <a:endParaRPr sz="1800">
              <a:solidFill>
                <a:schemeClr val="dk1"/>
              </a:solidFill>
              <a:latin typeface="Quattrocento Sans"/>
              <a:ea typeface="Quattrocento Sans"/>
              <a:cs typeface="Quattrocento Sans"/>
              <a:sym typeface="Quattrocento Sans"/>
            </a:endParaRPr>
          </a:p>
          <a:p>
            <a:pPr indent="0" lvl="0" marL="0" rtl="0" algn="l">
              <a:spcBef>
                <a:spcPts val="0"/>
              </a:spcBef>
              <a:spcAft>
                <a:spcPts val="0"/>
              </a:spcAft>
              <a:buClr>
                <a:schemeClr val="dk1"/>
              </a:buClr>
              <a:buSzPts val="1100"/>
              <a:buFont typeface="Arial"/>
              <a:buNone/>
            </a:pPr>
            <a:r>
              <a:t/>
            </a:r>
            <a:endParaRPr sz="1800">
              <a:solidFill>
                <a:schemeClr val="dk1"/>
              </a:solidFill>
              <a:latin typeface="Quattrocento Sans"/>
              <a:ea typeface="Quattrocento Sans"/>
              <a:cs typeface="Quattrocento Sans"/>
              <a:sym typeface="Quattrocento Sans"/>
            </a:endParaRPr>
          </a:p>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2" name="Shape 262"/>
        <p:cNvGrpSpPr/>
        <p:nvPr/>
      </p:nvGrpSpPr>
      <p:grpSpPr>
        <a:xfrm>
          <a:off x="0" y="0"/>
          <a:ext cx="0" cy="0"/>
          <a:chOff x="0" y="0"/>
          <a:chExt cx="0" cy="0"/>
        </a:xfrm>
      </p:grpSpPr>
      <p:sp>
        <p:nvSpPr>
          <p:cNvPr id="263" name="Google Shape;263;g3d8c66516b_2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4" name="Google Shape;264;g3d8c66516b_2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800">
                <a:solidFill>
                  <a:schemeClr val="dk1"/>
                </a:solidFill>
                <a:latin typeface="Quattrocento Sans"/>
                <a:ea typeface="Quattrocento Sans"/>
                <a:cs typeface="Quattrocento Sans"/>
                <a:sym typeface="Quattrocento Sans"/>
              </a:rPr>
              <a:t>Cris</a:t>
            </a:r>
            <a:endParaRPr sz="1800">
              <a:solidFill>
                <a:schemeClr val="dk1"/>
              </a:solidFill>
              <a:latin typeface="Quattrocento Sans"/>
              <a:ea typeface="Quattrocento Sans"/>
              <a:cs typeface="Quattrocento Sans"/>
              <a:sym typeface="Quattrocento Sans"/>
            </a:endParaRPr>
          </a:p>
          <a:p>
            <a:pPr indent="0" lvl="0" marL="0" rtl="0" algn="l">
              <a:spcBef>
                <a:spcPts val="0"/>
              </a:spcBef>
              <a:spcAft>
                <a:spcPts val="0"/>
              </a:spcAft>
              <a:buClr>
                <a:schemeClr val="dk1"/>
              </a:buClr>
              <a:buSzPts val="1100"/>
              <a:buFont typeface="Arial"/>
              <a:buNone/>
            </a:pPr>
            <a:r>
              <a:rPr lang="en" sz="1800">
                <a:solidFill>
                  <a:schemeClr val="dk1"/>
                </a:solidFill>
                <a:latin typeface="Quattrocento Sans"/>
                <a:ea typeface="Quattrocento Sans"/>
                <a:cs typeface="Quattrocento Sans"/>
                <a:sym typeface="Quattrocento Sans"/>
              </a:rPr>
              <a:t>To conduct sensitivity analysis, however, we need to take the partial derivatives of our function with respect to each parameter. Since we cannot directly take this partial derivative, we use finite differences. Finite differences approximate the partial derivative. </a:t>
            </a:r>
            <a:endParaRPr sz="1800">
              <a:solidFill>
                <a:schemeClr val="dk1"/>
              </a:solidFill>
              <a:latin typeface="Quattrocento Sans"/>
              <a:ea typeface="Quattrocento Sans"/>
              <a:cs typeface="Quattrocento Sans"/>
              <a:sym typeface="Quattrocento Sans"/>
            </a:endParaRPr>
          </a:p>
          <a:p>
            <a:pPr indent="0" lvl="0" marL="0" rtl="0" algn="l">
              <a:spcBef>
                <a:spcPts val="0"/>
              </a:spcBef>
              <a:spcAft>
                <a:spcPts val="0"/>
              </a:spcAft>
              <a:buClr>
                <a:schemeClr val="dk1"/>
              </a:buClr>
              <a:buSzPts val="1100"/>
              <a:buFont typeface="Arial"/>
              <a:buNone/>
            </a:pPr>
            <a:r>
              <a:rPr lang="en" sz="1800">
                <a:solidFill>
                  <a:schemeClr val="dk1"/>
                </a:solidFill>
                <a:latin typeface="Quattrocento Sans"/>
                <a:ea typeface="Quattrocento Sans"/>
                <a:cs typeface="Quattrocento Sans"/>
                <a:sym typeface="Quattrocento Sans"/>
              </a:rPr>
              <a:t>If you look here at our finite difference example for beta, birth rate, you might notice we actually calculate the slope of a secant line.</a:t>
            </a:r>
            <a:endParaRPr sz="1800">
              <a:solidFill>
                <a:schemeClr val="dk1"/>
              </a:solidFill>
              <a:latin typeface="Quattrocento Sans"/>
              <a:ea typeface="Quattrocento Sans"/>
              <a:cs typeface="Quattrocento Sans"/>
              <a:sym typeface="Quattrocento Sans"/>
            </a:endParaRPr>
          </a:p>
          <a:p>
            <a:pPr indent="0" lvl="0" marL="0" rtl="0" algn="l">
              <a:spcBef>
                <a:spcPts val="0"/>
              </a:spcBef>
              <a:spcAft>
                <a:spcPts val="0"/>
              </a:spcAft>
              <a:buClr>
                <a:schemeClr val="dk1"/>
              </a:buClr>
              <a:buSzPts val="1100"/>
              <a:buFont typeface="Arial"/>
              <a:buNone/>
            </a:pPr>
            <a:r>
              <a:rPr lang="en" sz="1800">
                <a:solidFill>
                  <a:schemeClr val="dk1"/>
                </a:solidFill>
                <a:latin typeface="Quattrocento Sans"/>
                <a:ea typeface="Quattrocento Sans"/>
                <a:cs typeface="Quattrocento Sans"/>
                <a:sym typeface="Quattrocento Sans"/>
              </a:rPr>
              <a:t>We take our function evaluated </a:t>
            </a:r>
            <a:r>
              <a:rPr lang="en" sz="1800">
                <a:solidFill>
                  <a:schemeClr val="dk1"/>
                </a:solidFill>
                <a:latin typeface="Quattrocento Sans"/>
                <a:ea typeface="Quattrocento Sans"/>
                <a:cs typeface="Quattrocento Sans"/>
                <a:sym typeface="Quattrocento Sans"/>
              </a:rPr>
              <a:t>at lambda</a:t>
            </a:r>
            <a:r>
              <a:rPr lang="en" sz="1800">
                <a:solidFill>
                  <a:schemeClr val="dk1"/>
                </a:solidFill>
                <a:latin typeface="Quattrocento Sans"/>
                <a:ea typeface="Quattrocento Sans"/>
                <a:cs typeface="Quattrocento Sans"/>
                <a:sym typeface="Quattrocento Sans"/>
              </a:rPr>
              <a:t>, take our function evaluated at lambda plus h, take the difference and divide by h,  where our “h” is a really really small step size, to have an accurate approximation. These finite differences lead into our discussion about gradient vectors and matrices, but before that, let’s talk a little bit about time.</a:t>
            </a:r>
            <a:endParaRPr sz="1800">
              <a:solidFill>
                <a:schemeClr val="dk1"/>
              </a:solidFill>
              <a:latin typeface="Quattrocento Sans"/>
              <a:ea typeface="Quattrocento Sans"/>
              <a:cs typeface="Quattrocento Sans"/>
              <a:sym typeface="Quattrocento Sans"/>
            </a:endParaRPr>
          </a:p>
          <a:p>
            <a:pPr indent="0" lvl="0" marL="0" rtl="0" algn="l">
              <a:spcBef>
                <a:spcPts val="0"/>
              </a:spcBef>
              <a:spcAft>
                <a:spcPts val="0"/>
              </a:spcAft>
              <a:buClr>
                <a:schemeClr val="dk1"/>
              </a:buClr>
              <a:buSzPts val="1100"/>
              <a:buFont typeface="Arial"/>
              <a:buNone/>
            </a:pPr>
            <a:r>
              <a:t/>
            </a:r>
            <a:endParaRPr sz="1800">
              <a:solidFill>
                <a:schemeClr val="dk1"/>
              </a:solidFill>
              <a:latin typeface="Quattrocento Sans"/>
              <a:ea typeface="Quattrocento Sans"/>
              <a:cs typeface="Quattrocento Sans"/>
              <a:sym typeface="Quattrocento Sans"/>
            </a:endParaRPr>
          </a:p>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4" name="Shape 274"/>
        <p:cNvGrpSpPr/>
        <p:nvPr/>
      </p:nvGrpSpPr>
      <p:grpSpPr>
        <a:xfrm>
          <a:off x="0" y="0"/>
          <a:ext cx="0" cy="0"/>
          <a:chOff x="0" y="0"/>
          <a:chExt cx="0" cy="0"/>
        </a:xfrm>
      </p:grpSpPr>
      <p:sp>
        <p:nvSpPr>
          <p:cNvPr id="275" name="Google Shape;275;g3e3cb64a7a_4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6" name="Google Shape;276;g3e3cb64a7a_4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a:p>
            <a:pPr indent="0" lvl="0" marL="0" rtl="0" algn="l">
              <a:spcBef>
                <a:spcPts val="0"/>
              </a:spcBef>
              <a:spcAft>
                <a:spcPts val="0"/>
              </a:spcAft>
              <a:buNone/>
            </a:pPr>
            <a:r>
              <a:rPr lang="en" sz="1800">
                <a:solidFill>
                  <a:schemeClr val="dk1"/>
                </a:solidFill>
                <a:latin typeface="Quattrocento Sans"/>
                <a:ea typeface="Quattrocento Sans"/>
                <a:cs typeface="Quattrocento Sans"/>
                <a:sym typeface="Quattrocento Sans"/>
              </a:rPr>
              <a:t>Since we don’t want to analyse 6 separate partial derivatives we compute a gradient vector that looks at all 6 partial derivatives with respect to our parameters at once. The gradient vector is 6x1. We want to look at multiple samples in order to get accurate results. We created ranges that range 20% above and below our nominal.  To do this effectively we use a gradient matrix that allows us to take many samples from our established ranges.</a:t>
            </a:r>
            <a:endParaRPr sz="1800">
              <a:solidFill>
                <a:schemeClr val="dk1"/>
              </a:solidFill>
              <a:latin typeface="Quattrocento Sans"/>
              <a:ea typeface="Quattrocento Sans"/>
              <a:cs typeface="Quattrocento Sans"/>
              <a:sym typeface="Quattrocento Sans"/>
            </a:endParaRPr>
          </a:p>
          <a:p>
            <a:pPr indent="0" lvl="0" marL="0" rtl="0" algn="l">
              <a:spcBef>
                <a:spcPts val="0"/>
              </a:spcBef>
              <a:spcAft>
                <a:spcPts val="0"/>
              </a:spcAft>
              <a:buNone/>
            </a:pPr>
            <a:r>
              <a:rPr lang="en" sz="1800">
                <a:solidFill>
                  <a:schemeClr val="dk1"/>
                </a:solidFill>
                <a:latin typeface="Quattrocento Sans"/>
                <a:ea typeface="Quattrocento Sans"/>
                <a:cs typeface="Quattrocento Sans"/>
                <a:sym typeface="Quattrocento Sans"/>
              </a:rPr>
              <a:t>-----</a:t>
            </a:r>
            <a:endParaRPr sz="1800">
              <a:solidFill>
                <a:schemeClr val="dk1"/>
              </a:solidFill>
              <a:latin typeface="Quattrocento Sans"/>
              <a:ea typeface="Quattrocento Sans"/>
              <a:cs typeface="Quattrocento Sans"/>
              <a:sym typeface="Quattrocento Sans"/>
            </a:endParaRPr>
          </a:p>
          <a:p>
            <a:pPr indent="0" lvl="0" marL="0" rtl="0" algn="l">
              <a:spcBef>
                <a:spcPts val="0"/>
              </a:spcBef>
              <a:spcAft>
                <a:spcPts val="0"/>
              </a:spcAft>
              <a:buNone/>
            </a:pPr>
            <a:r>
              <a:rPr lang="en" sz="1800">
                <a:solidFill>
                  <a:schemeClr val="dk1"/>
                </a:solidFill>
                <a:latin typeface="Quattrocento Sans"/>
                <a:ea typeface="Quattrocento Sans"/>
                <a:cs typeface="Quattrocento Sans"/>
                <a:sym typeface="Quattrocento Sans"/>
              </a:rPr>
              <a:t>The gradient vector holds the partial derivatives of one particular sample, with respect to each parameters. </a:t>
            </a:r>
            <a:endParaRPr sz="1800">
              <a:solidFill>
                <a:schemeClr val="dk1"/>
              </a:solidFill>
              <a:latin typeface="Quattrocento Sans"/>
              <a:ea typeface="Quattrocento Sans"/>
              <a:cs typeface="Quattrocento Sans"/>
              <a:sym typeface="Quattrocento Sans"/>
            </a:endParaRPr>
          </a:p>
          <a:p>
            <a:pPr indent="0" lvl="0" marL="0" rtl="0" algn="l">
              <a:spcBef>
                <a:spcPts val="0"/>
              </a:spcBef>
              <a:spcAft>
                <a:spcPts val="0"/>
              </a:spcAft>
              <a:buClr>
                <a:schemeClr val="dk1"/>
              </a:buClr>
              <a:buSzPts val="1100"/>
              <a:buFont typeface="Arial"/>
              <a:buNone/>
            </a:pPr>
            <a:r>
              <a:rPr lang="en" sz="1800">
                <a:solidFill>
                  <a:schemeClr val="dk1"/>
                </a:solidFill>
                <a:latin typeface="Quattrocento Sans"/>
                <a:ea typeface="Quattrocento Sans"/>
                <a:cs typeface="Quattrocento Sans"/>
                <a:sym typeface="Quattrocento Sans"/>
              </a:rPr>
              <a:t>We create a gradient at each time we are interested in looking at.</a:t>
            </a:r>
            <a:endParaRPr sz="1800">
              <a:solidFill>
                <a:schemeClr val="dk1"/>
              </a:solidFill>
              <a:latin typeface="Quattrocento Sans"/>
              <a:ea typeface="Quattrocento Sans"/>
              <a:cs typeface="Quattrocento Sans"/>
              <a:sym typeface="Quattrocento San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8" name="Shape 298"/>
        <p:cNvGrpSpPr/>
        <p:nvPr/>
      </p:nvGrpSpPr>
      <p:grpSpPr>
        <a:xfrm>
          <a:off x="0" y="0"/>
          <a:ext cx="0" cy="0"/>
          <a:chOff x="0" y="0"/>
          <a:chExt cx="0" cy="0"/>
        </a:xfrm>
      </p:grpSpPr>
      <p:sp>
        <p:nvSpPr>
          <p:cNvPr id="299" name="Google Shape;299;g3d8c66516b_2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0" name="Google Shape;300;g3d8c66516b_2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Cris</a:t>
            </a:r>
            <a:endParaRPr/>
          </a:p>
          <a:p>
            <a:pPr indent="0" lvl="0" marL="457200" rtl="0" algn="l">
              <a:spcBef>
                <a:spcPts val="0"/>
              </a:spcBef>
              <a:spcAft>
                <a:spcPts val="0"/>
              </a:spcAft>
              <a:buNone/>
            </a:pPr>
            <a:r>
              <a:rPr lang="en" sz="1400"/>
              <a:t>We have set fixed values for certain parameters that we cannot control. First of we have Beta the birth rate.  According to Index Mundi, a website that keep track of South African population demographics, the crude birth rate is 21.3 births per 1000. There are ways we can control the birth rate but it is not realistic. Here we have the natural death rate, death rate due to tuberculosis, and the natural rate of recovery from tuberculosis. We estimated gamma based our SEIR graphs that will be shown soon.</a:t>
            </a:r>
            <a:endParaRPr sz="1400"/>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2" name="Shape 312"/>
        <p:cNvGrpSpPr/>
        <p:nvPr/>
      </p:nvGrpSpPr>
      <p:grpSpPr>
        <a:xfrm>
          <a:off x="0" y="0"/>
          <a:ext cx="0" cy="0"/>
          <a:chOff x="0" y="0"/>
          <a:chExt cx="0" cy="0"/>
        </a:xfrm>
      </p:grpSpPr>
      <p:sp>
        <p:nvSpPr>
          <p:cNvPr id="313" name="Google Shape;313;g3d9676d5c1_6_4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4" name="Google Shape;314;g3d9676d5c1_6_4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Cris</a:t>
            </a:r>
            <a:endParaRPr/>
          </a:p>
          <a:p>
            <a:pPr indent="0" lvl="0" marL="0" rtl="0" algn="l">
              <a:spcBef>
                <a:spcPts val="0"/>
              </a:spcBef>
              <a:spcAft>
                <a:spcPts val="0"/>
              </a:spcAft>
              <a:buNone/>
            </a:pPr>
            <a:r>
              <a:rPr lang="en" sz="1400"/>
              <a:t>Here we have the parameters that we will focus on analyzing to determine where we should focus time and energy. We want to see if vaccination is important in </a:t>
            </a:r>
            <a:r>
              <a:rPr lang="en" sz="1400"/>
              <a:t>eradicating</a:t>
            </a:r>
            <a:r>
              <a:rPr lang="en" sz="1400"/>
              <a:t> tuberculosis. Should we focus </a:t>
            </a:r>
            <a:r>
              <a:rPr lang="en" sz="1400"/>
              <a:t>mainly</a:t>
            </a:r>
            <a:r>
              <a:rPr lang="en" sz="1400"/>
              <a:t> on the rate of infection? Maybe the rate of deterioration to the active tuberculosis infection is a greater threat. Is there a difference of impact of when treatment is administered? Or should we focus on keeping healthy people healthy after </a:t>
            </a:r>
            <a:r>
              <a:rPr lang="en" sz="1400"/>
              <a:t>recovering</a:t>
            </a:r>
            <a:r>
              <a:rPr lang="en" sz="1400"/>
              <a:t> from tuberculosis?</a:t>
            </a:r>
            <a:endParaRPr sz="1400"/>
          </a:p>
          <a:p>
            <a:pPr indent="0" lvl="0" marL="0" rtl="0" algn="l">
              <a:spcBef>
                <a:spcPts val="0"/>
              </a:spcBef>
              <a:spcAft>
                <a:spcPts val="0"/>
              </a:spcAft>
              <a:buNone/>
            </a:pPr>
            <a:r>
              <a:t/>
            </a:r>
            <a:endParaRPr sz="1400"/>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9" name="Shape 329"/>
        <p:cNvGrpSpPr/>
        <p:nvPr/>
      </p:nvGrpSpPr>
      <p:grpSpPr>
        <a:xfrm>
          <a:off x="0" y="0"/>
          <a:ext cx="0" cy="0"/>
          <a:chOff x="0" y="0"/>
          <a:chExt cx="0" cy="0"/>
        </a:xfrm>
      </p:grpSpPr>
      <p:sp>
        <p:nvSpPr>
          <p:cNvPr id="330" name="Google Shape;330;g3d8c66516b_2_6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1" name="Google Shape;331;g3d8c66516b_2_6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Kendall</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2" name="Shape 352"/>
        <p:cNvGrpSpPr/>
        <p:nvPr/>
      </p:nvGrpSpPr>
      <p:grpSpPr>
        <a:xfrm>
          <a:off x="0" y="0"/>
          <a:ext cx="0" cy="0"/>
          <a:chOff x="0" y="0"/>
          <a:chExt cx="0" cy="0"/>
        </a:xfrm>
      </p:grpSpPr>
      <p:sp>
        <p:nvSpPr>
          <p:cNvPr id="353" name="Google Shape;353;g3d8c66516b_2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4" name="Google Shape;354;g3d8c66516b_2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Kendall</a:t>
            </a:r>
            <a:endParaRPr/>
          </a:p>
          <a:p>
            <a:pPr indent="0" lvl="0" marL="0" rtl="0" algn="l">
              <a:spcBef>
                <a:spcPts val="0"/>
              </a:spcBef>
              <a:spcAft>
                <a:spcPts val="0"/>
              </a:spcAft>
              <a:buNone/>
            </a:pPr>
            <a:r>
              <a:rPr lang="en"/>
              <a:t>Define directions most important to function</a:t>
            </a:r>
            <a:endParaRPr/>
          </a:p>
          <a:p>
            <a:pPr indent="0" lvl="0" marL="0" rtl="0" algn="l">
              <a:spcBef>
                <a:spcPts val="0"/>
              </a:spcBef>
              <a:spcAft>
                <a:spcPts val="0"/>
              </a:spcAft>
              <a:buNone/>
            </a:pPr>
            <a:r>
              <a:rPr lang="en"/>
              <a:t>Overall goal is to rank original params in order of significance</a:t>
            </a:r>
            <a:endParaRPr/>
          </a:p>
          <a:p>
            <a:pPr indent="0" lvl="0" marL="0" rtl="0" algn="l">
              <a:spcBef>
                <a:spcPts val="0"/>
              </a:spcBef>
              <a:spcAft>
                <a:spcPts val="0"/>
              </a:spcAft>
              <a:buNone/>
            </a:pPr>
            <a:r>
              <a:rPr lang="en"/>
              <a:t>1-d subspace allows us to use param coefficients as significance metrics for each parameter</a:t>
            </a:r>
            <a:endParaRPr/>
          </a:p>
          <a:p>
            <a:pPr indent="0" lvl="0" marL="0" rtl="0" algn="l">
              <a:spcBef>
                <a:spcPts val="0"/>
              </a:spcBef>
              <a:spcAft>
                <a:spcPts val="0"/>
              </a:spcAft>
              <a:buNone/>
            </a:pPr>
            <a:r>
              <a:rPr lang="en"/>
              <a:t>Multidimensional active subspaces tell us that there are multiple directions which are impactful to the scalar output...column coefficients are orthagonals, so the same parameters may be of different significance in each of the linear combinations. ...therefore we need a </a:t>
            </a:r>
            <a:endParaRPr/>
          </a:p>
          <a:p>
            <a:pPr indent="0" lvl="0" marL="0" rtl="0" algn="l">
              <a:spcBef>
                <a:spcPts val="0"/>
              </a:spcBef>
              <a:spcAft>
                <a:spcPts val="0"/>
              </a:spcAft>
              <a:buNone/>
            </a:pPr>
            <a:r>
              <a:rPr lang="en"/>
              <a:t>Use activity scores to pull info from each significant dimension</a:t>
            </a:r>
            <a:endParaRPr/>
          </a:p>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3" name="Shape 363"/>
        <p:cNvGrpSpPr/>
        <p:nvPr/>
      </p:nvGrpSpPr>
      <p:grpSpPr>
        <a:xfrm>
          <a:off x="0" y="0"/>
          <a:ext cx="0" cy="0"/>
          <a:chOff x="0" y="0"/>
          <a:chExt cx="0" cy="0"/>
        </a:xfrm>
      </p:grpSpPr>
      <p:sp>
        <p:nvSpPr>
          <p:cNvPr id="364" name="Google Shape;364;g3da16d2b0a_9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5" name="Google Shape;365;g3da16d2b0a_9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Kendall</a:t>
            </a:r>
            <a:endParaRPr/>
          </a:p>
          <a:p>
            <a:pPr indent="0" lvl="0" marL="0" rtl="0" algn="l">
              <a:spcBef>
                <a:spcPts val="0"/>
              </a:spcBef>
              <a:spcAft>
                <a:spcPts val="0"/>
              </a:spcAft>
              <a:buNone/>
            </a:pPr>
            <a:r>
              <a:rPr lang="en"/>
              <a:t>Note: data from year 68</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1" name="Shape 381"/>
        <p:cNvGrpSpPr/>
        <p:nvPr/>
      </p:nvGrpSpPr>
      <p:grpSpPr>
        <a:xfrm>
          <a:off x="0" y="0"/>
          <a:ext cx="0" cy="0"/>
          <a:chOff x="0" y="0"/>
          <a:chExt cx="0" cy="0"/>
        </a:xfrm>
      </p:grpSpPr>
      <p:sp>
        <p:nvSpPr>
          <p:cNvPr id="382" name="Google Shape;382;g3da16d2b0a_9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3" name="Google Shape;383;g3da16d2b0a_9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Kendall</a:t>
            </a:r>
            <a:endParaRPr/>
          </a:p>
          <a:p>
            <a:pPr indent="0" lvl="0" marL="0" rtl="0" algn="l">
              <a:spcBef>
                <a:spcPts val="0"/>
              </a:spcBef>
              <a:spcAft>
                <a:spcPts val="0"/>
              </a:spcAft>
              <a:buNone/>
            </a:pPr>
            <a:r>
              <a:rPr lang="en"/>
              <a:t>Remember blip in 3rd singular value so we did activity scores for a 3d active subspace, just incase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 name="Shape 76"/>
        <p:cNvGrpSpPr/>
        <p:nvPr/>
      </p:nvGrpSpPr>
      <p:grpSpPr>
        <a:xfrm>
          <a:off x="0" y="0"/>
          <a:ext cx="0" cy="0"/>
          <a:chOff x="0" y="0"/>
          <a:chExt cx="0" cy="0"/>
        </a:xfrm>
      </p:grpSpPr>
      <p:sp>
        <p:nvSpPr>
          <p:cNvPr id="77" name="Google Shape;77;g3d8c66516b_1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3d8c66516b_1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chemeClr val="dk1"/>
              </a:buClr>
              <a:buSzPts val="1800"/>
              <a:buFont typeface="Quattrocento Sans"/>
              <a:buChar char="●"/>
            </a:pPr>
            <a:r>
              <a:rPr lang="en" sz="1800">
                <a:solidFill>
                  <a:schemeClr val="dk1"/>
                </a:solidFill>
                <a:latin typeface="Quattrocento Sans"/>
                <a:ea typeface="Quattrocento Sans"/>
                <a:cs typeface="Quattrocento Sans"/>
                <a:sym typeface="Quattrocento Sans"/>
              </a:rPr>
              <a:t>Our goal is to use compartmental modeling and sensitivity analysis to determine the best way to eradicate tuberculosis, which we abbreviate as TB. </a:t>
            </a:r>
            <a:endParaRPr sz="1800">
              <a:solidFill>
                <a:schemeClr val="dk1"/>
              </a:solidFill>
              <a:latin typeface="Quattrocento Sans"/>
              <a:ea typeface="Quattrocento Sans"/>
              <a:cs typeface="Quattrocento Sans"/>
              <a:sym typeface="Quattrocento Sans"/>
            </a:endParaRPr>
          </a:p>
          <a:p>
            <a:pPr indent="-342900" lvl="0" marL="457200" rtl="0" algn="l">
              <a:spcBef>
                <a:spcPts val="0"/>
              </a:spcBef>
              <a:spcAft>
                <a:spcPts val="0"/>
              </a:spcAft>
              <a:buClr>
                <a:schemeClr val="dk1"/>
              </a:buClr>
              <a:buSzPts val="1800"/>
              <a:buFont typeface="Quattrocento Sans"/>
              <a:buChar char="●"/>
            </a:pPr>
            <a:r>
              <a:rPr lang="en" sz="1800">
                <a:solidFill>
                  <a:schemeClr val="dk1"/>
                </a:solidFill>
                <a:latin typeface="Quattrocento Sans"/>
                <a:ea typeface="Quattrocento Sans"/>
                <a:cs typeface="Quattrocento Sans"/>
                <a:sym typeface="Quattrocento Sans"/>
              </a:rPr>
              <a:t>We built a model to tell us what to target in any TB epidemic, with the goal of stopping the epidemic. </a:t>
            </a:r>
            <a:endParaRPr sz="1800">
              <a:solidFill>
                <a:schemeClr val="dk1"/>
              </a:solidFill>
              <a:latin typeface="Quattrocento Sans"/>
              <a:ea typeface="Quattrocento Sans"/>
              <a:cs typeface="Quattrocento Sans"/>
              <a:sym typeface="Quattrocento Sans"/>
            </a:endParaRPr>
          </a:p>
          <a:p>
            <a:pPr indent="-342900" lvl="0" marL="457200" rtl="0" algn="l">
              <a:spcBef>
                <a:spcPts val="0"/>
              </a:spcBef>
              <a:spcAft>
                <a:spcPts val="0"/>
              </a:spcAft>
              <a:buClr>
                <a:schemeClr val="dk1"/>
              </a:buClr>
              <a:buSzPts val="1800"/>
              <a:buFont typeface="Quattrocento Sans"/>
              <a:buChar char="●"/>
            </a:pPr>
            <a:r>
              <a:rPr lang="en" sz="1800">
                <a:solidFill>
                  <a:schemeClr val="dk1"/>
                </a:solidFill>
                <a:latin typeface="Quattrocento Sans"/>
                <a:ea typeface="Quattrocento Sans"/>
                <a:cs typeface="Quattrocento Sans"/>
                <a:sym typeface="Quattrocento Sans"/>
              </a:rPr>
              <a:t>So why study tuberculosis?</a:t>
            </a:r>
            <a:endParaRPr sz="1800">
              <a:solidFill>
                <a:schemeClr val="dk1"/>
              </a:solidFill>
              <a:latin typeface="Quattrocento Sans"/>
              <a:ea typeface="Quattrocento Sans"/>
              <a:cs typeface="Quattrocento Sans"/>
              <a:sym typeface="Quattrocento Sans"/>
            </a:endParaRPr>
          </a:p>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2" name="Shape 402"/>
        <p:cNvGrpSpPr/>
        <p:nvPr/>
      </p:nvGrpSpPr>
      <p:grpSpPr>
        <a:xfrm>
          <a:off x="0" y="0"/>
          <a:ext cx="0" cy="0"/>
          <a:chOff x="0" y="0"/>
          <a:chExt cx="0" cy="0"/>
        </a:xfrm>
      </p:grpSpPr>
      <p:sp>
        <p:nvSpPr>
          <p:cNvPr id="403" name="Google Shape;403;g3da16d2b0a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4" name="Google Shape;404;g3da16d2b0a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Cris</a:t>
            </a:r>
            <a:endParaRPr sz="1800"/>
          </a:p>
          <a:p>
            <a:pPr indent="0" lvl="0" marL="0" rtl="0" algn="l">
              <a:spcBef>
                <a:spcPts val="0"/>
              </a:spcBef>
              <a:spcAft>
                <a:spcPts val="0"/>
              </a:spcAft>
              <a:buNone/>
            </a:pPr>
            <a:r>
              <a:rPr lang="en" sz="2400"/>
              <a:t>Activity scores are a way for us to take into account </a:t>
            </a:r>
            <a:r>
              <a:rPr lang="en" sz="2400"/>
              <a:t>multidimensional</a:t>
            </a:r>
            <a:r>
              <a:rPr lang="en" sz="2400"/>
              <a:t> active subspaces. This means we take into account the multiple columns in the U matrix, in our case three.</a:t>
            </a:r>
            <a:endParaRPr sz="2400"/>
          </a:p>
          <a:p>
            <a:pPr indent="0" lvl="0" marL="0" rtl="0" algn="l">
              <a:spcBef>
                <a:spcPts val="0"/>
              </a:spcBef>
              <a:spcAft>
                <a:spcPts val="0"/>
              </a:spcAft>
              <a:buNone/>
            </a:pPr>
            <a:r>
              <a:rPr lang="en" sz="2400"/>
              <a:t>Here we have the formula we used to calculate activity scores. N is the number of dimensions, i is the parameter we are on, and sigma squared are our eigenvalues, u of i , j is an item of the U matrix. We take each </a:t>
            </a:r>
            <a:r>
              <a:rPr lang="en" sz="2400"/>
              <a:t>coefficient of each active vector</a:t>
            </a:r>
            <a:r>
              <a:rPr lang="en" sz="2400"/>
              <a:t> and </a:t>
            </a:r>
            <a:r>
              <a:rPr lang="en" sz="2400"/>
              <a:t>weight</a:t>
            </a:r>
            <a:r>
              <a:rPr lang="en" sz="2400"/>
              <a:t> according to its singular value and combine them to get an activity score for each parameter</a:t>
            </a:r>
            <a:endParaRPr sz="2400"/>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8" name="Shape 418"/>
        <p:cNvGrpSpPr/>
        <p:nvPr/>
      </p:nvGrpSpPr>
      <p:grpSpPr>
        <a:xfrm>
          <a:off x="0" y="0"/>
          <a:ext cx="0" cy="0"/>
          <a:chOff x="0" y="0"/>
          <a:chExt cx="0" cy="0"/>
        </a:xfrm>
      </p:grpSpPr>
      <p:sp>
        <p:nvSpPr>
          <p:cNvPr id="419" name="Google Shape;419;g3db5d245d3_2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0" name="Google Shape;420;g3db5d245d3_2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Cris</a:t>
            </a:r>
            <a:endParaRPr/>
          </a:p>
          <a:p>
            <a:pPr indent="0" lvl="0" marL="0" rtl="0" algn="l">
              <a:spcBef>
                <a:spcPts val="0"/>
              </a:spcBef>
              <a:spcAft>
                <a:spcPts val="0"/>
              </a:spcAft>
              <a:buNone/>
            </a:pPr>
            <a:r>
              <a:rPr lang="en" sz="1800"/>
              <a:t>Lamba is very significant in the beginning. As time passes other parameters become important. Nu and sigma c spike up. Theta becomes a significant near the end.</a:t>
            </a:r>
            <a:endParaRPr sz="1800"/>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9" name="Shape 429"/>
        <p:cNvGrpSpPr/>
        <p:nvPr/>
      </p:nvGrpSpPr>
      <p:grpSpPr>
        <a:xfrm>
          <a:off x="0" y="0"/>
          <a:ext cx="0" cy="0"/>
          <a:chOff x="0" y="0"/>
          <a:chExt cx="0" cy="0"/>
        </a:xfrm>
      </p:grpSpPr>
      <p:sp>
        <p:nvSpPr>
          <p:cNvPr id="430" name="Google Shape;430;g3d8c66516b_2_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1" name="Google Shape;431;g3d8c66516b_2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Kendall</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5" name="Shape 445"/>
        <p:cNvGrpSpPr/>
        <p:nvPr/>
      </p:nvGrpSpPr>
      <p:grpSpPr>
        <a:xfrm>
          <a:off x="0" y="0"/>
          <a:ext cx="0" cy="0"/>
          <a:chOff x="0" y="0"/>
          <a:chExt cx="0" cy="0"/>
        </a:xfrm>
      </p:grpSpPr>
      <p:sp>
        <p:nvSpPr>
          <p:cNvPr id="446" name="Google Shape;446;g3d8c66516b_2_1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7" name="Google Shape;447;g3d8c66516b_2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Kendall</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6" name="Shape 456"/>
        <p:cNvGrpSpPr/>
        <p:nvPr/>
      </p:nvGrpSpPr>
      <p:grpSpPr>
        <a:xfrm>
          <a:off x="0" y="0"/>
          <a:ext cx="0" cy="0"/>
          <a:chOff x="0" y="0"/>
          <a:chExt cx="0" cy="0"/>
        </a:xfrm>
      </p:grpSpPr>
      <p:sp>
        <p:nvSpPr>
          <p:cNvPr id="457" name="Google Shape;457;g3d8c66516b_2_2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8" name="Google Shape;458;g3d8c66516b_2_2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Quattrocento Sans"/>
                <a:ea typeface="Quattrocento Sans"/>
                <a:cs typeface="Quattrocento Sans"/>
                <a:sym typeface="Quattrocento Sans"/>
              </a:rPr>
              <a:t>Mayleen</a:t>
            </a:r>
            <a:endParaRPr sz="1800">
              <a:latin typeface="Quattrocento Sans"/>
              <a:ea typeface="Quattrocento Sans"/>
              <a:cs typeface="Quattrocento Sans"/>
              <a:sym typeface="Quattrocento Sans"/>
            </a:endParaRPr>
          </a:p>
          <a:p>
            <a:pPr indent="0" lvl="0" marL="0" rtl="0" algn="l">
              <a:spcBef>
                <a:spcPts val="0"/>
              </a:spcBef>
              <a:spcAft>
                <a:spcPts val="0"/>
              </a:spcAft>
              <a:buNone/>
            </a:pPr>
            <a:r>
              <a:t/>
            </a:r>
            <a:endParaRPr sz="1800">
              <a:latin typeface="Quattrocento Sans"/>
              <a:ea typeface="Quattrocento Sans"/>
              <a:cs typeface="Quattrocento Sans"/>
              <a:sym typeface="Quattrocento Sans"/>
            </a:endParaRPr>
          </a:p>
          <a:p>
            <a:pPr indent="0" lvl="0" marL="0" rtl="0" algn="l">
              <a:spcBef>
                <a:spcPts val="0"/>
              </a:spcBef>
              <a:spcAft>
                <a:spcPts val="0"/>
              </a:spcAft>
              <a:buNone/>
            </a:pPr>
            <a:r>
              <a:rPr lang="en" sz="1800">
                <a:latin typeface="Quattrocento Sans"/>
                <a:ea typeface="Quattrocento Sans"/>
                <a:cs typeface="Quattrocento Sans"/>
                <a:sym typeface="Quattrocento Sans"/>
              </a:rPr>
              <a:t>As before, all people are born susceptible to Tuberculosis. In other words, people are never born with tuberculosis or immune from tuberculosis. Vaccinations have 50% efficacy and drug treatment has 100% efficacy, although it is not administered to everyone. Now we also have the assumption that the HIV incidence rate remains the same for all populations. In other words, a person in any of the HIV- populations has the same chance of contracting HIV as any other </a:t>
            </a:r>
            <a:r>
              <a:rPr lang="en" sz="1800">
                <a:latin typeface="Quattrocento Sans"/>
                <a:ea typeface="Quattrocento Sans"/>
                <a:cs typeface="Quattrocento Sans"/>
                <a:sym typeface="Quattrocento Sans"/>
              </a:rPr>
              <a:t>person</a:t>
            </a:r>
            <a:r>
              <a:rPr lang="en" sz="1800">
                <a:latin typeface="Quattrocento Sans"/>
                <a:ea typeface="Quattrocento Sans"/>
                <a:cs typeface="Quattrocento Sans"/>
                <a:sym typeface="Quattrocento Sans"/>
              </a:rPr>
              <a:t>.</a:t>
            </a:r>
            <a:endParaRPr sz="1800">
              <a:latin typeface="Quattrocento Sans"/>
              <a:ea typeface="Quattrocento Sans"/>
              <a:cs typeface="Quattrocento Sans"/>
              <a:sym typeface="Quattrocento San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8" name="Shape 468"/>
        <p:cNvGrpSpPr/>
        <p:nvPr/>
      </p:nvGrpSpPr>
      <p:grpSpPr>
        <a:xfrm>
          <a:off x="0" y="0"/>
          <a:ext cx="0" cy="0"/>
          <a:chOff x="0" y="0"/>
          <a:chExt cx="0" cy="0"/>
        </a:xfrm>
      </p:grpSpPr>
      <p:sp>
        <p:nvSpPr>
          <p:cNvPr id="469" name="Google Shape;469;g3e3cb64a7a_1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0" name="Google Shape;470;g3e3cb64a7a_1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Font typeface="Quattrocento Sans"/>
              <a:buChar char="●"/>
            </a:pPr>
            <a:r>
              <a:rPr lang="en" sz="1800">
                <a:latin typeface="Quattrocento Sans"/>
                <a:ea typeface="Quattrocento Sans"/>
                <a:cs typeface="Quattrocento Sans"/>
                <a:sym typeface="Quattrocento Sans"/>
              </a:rPr>
              <a:t>Here we have illustrative figure of our </a:t>
            </a:r>
            <a:r>
              <a:rPr lang="en" sz="1800">
                <a:latin typeface="Quattrocento Sans"/>
                <a:ea typeface="Quattrocento Sans"/>
                <a:cs typeface="Quattrocento Sans"/>
                <a:sym typeface="Quattrocento Sans"/>
              </a:rPr>
              <a:t>expanded</a:t>
            </a:r>
            <a:r>
              <a:rPr lang="en" sz="1800">
                <a:latin typeface="Quattrocento Sans"/>
                <a:ea typeface="Quattrocento Sans"/>
                <a:cs typeface="Quattrocento Sans"/>
                <a:sym typeface="Quattrocento Sans"/>
              </a:rPr>
              <a:t> model.</a:t>
            </a:r>
            <a:endParaRPr sz="1800">
              <a:latin typeface="Quattrocento Sans"/>
              <a:ea typeface="Quattrocento Sans"/>
              <a:cs typeface="Quattrocento Sans"/>
              <a:sym typeface="Quattrocento Sans"/>
            </a:endParaRPr>
          </a:p>
          <a:p>
            <a:pPr indent="-342900" lvl="0" marL="457200" rtl="0" algn="l">
              <a:spcBef>
                <a:spcPts val="0"/>
              </a:spcBef>
              <a:spcAft>
                <a:spcPts val="0"/>
              </a:spcAft>
              <a:buSzPts val="1800"/>
              <a:buFont typeface="Quattrocento Sans"/>
              <a:buChar char="●"/>
            </a:pPr>
            <a:r>
              <a:rPr lang="en" sz="1800">
                <a:latin typeface="Quattrocento Sans"/>
                <a:ea typeface="Quattrocento Sans"/>
                <a:cs typeface="Quattrocento Sans"/>
                <a:sym typeface="Quattrocento Sans"/>
              </a:rPr>
              <a:t>There is a lot going on in this slide, so bear with me, I will be going through it parameter by parameter.</a:t>
            </a:r>
            <a:endParaRPr sz="1800">
              <a:latin typeface="Quattrocento Sans"/>
              <a:ea typeface="Quattrocento Sans"/>
              <a:cs typeface="Quattrocento Sans"/>
              <a:sym typeface="Quattrocento Sans"/>
            </a:endParaRPr>
          </a:p>
          <a:p>
            <a:pPr indent="-342900" lvl="0" marL="457200" rtl="0" algn="l">
              <a:spcBef>
                <a:spcPts val="0"/>
              </a:spcBef>
              <a:spcAft>
                <a:spcPts val="0"/>
              </a:spcAft>
              <a:buSzPts val="1800"/>
              <a:buFont typeface="Quattrocento Sans"/>
              <a:buChar char="●"/>
            </a:pPr>
            <a:r>
              <a:rPr lang="en" sz="1800">
                <a:latin typeface="Quattrocento Sans"/>
                <a:ea typeface="Quattrocento Sans"/>
                <a:cs typeface="Quattrocento Sans"/>
                <a:sym typeface="Quattrocento Sans"/>
              </a:rPr>
              <a:t>We still have </a:t>
            </a:r>
            <a:r>
              <a:rPr lang="en" sz="1800">
                <a:latin typeface="Quattrocento Sans"/>
                <a:ea typeface="Quattrocento Sans"/>
                <a:cs typeface="Quattrocento Sans"/>
                <a:sym typeface="Quattrocento Sans"/>
              </a:rPr>
              <a:t>susceptible</a:t>
            </a:r>
            <a:r>
              <a:rPr lang="en" sz="1800">
                <a:latin typeface="Quattrocento Sans"/>
                <a:ea typeface="Quattrocento Sans"/>
                <a:cs typeface="Quattrocento Sans"/>
                <a:sym typeface="Quattrocento Sans"/>
              </a:rPr>
              <a:t>, exposed, infectious and recovered states as before, but now we have split them into HIV- and HIV+ populations. </a:t>
            </a:r>
            <a:endParaRPr sz="1800">
              <a:latin typeface="Quattrocento Sans"/>
              <a:ea typeface="Quattrocento Sans"/>
              <a:cs typeface="Quattrocento Sans"/>
              <a:sym typeface="Quattrocento Sans"/>
            </a:endParaRPr>
          </a:p>
          <a:p>
            <a:pPr indent="-342900" lvl="0" marL="457200" rtl="0" algn="l">
              <a:spcBef>
                <a:spcPts val="0"/>
              </a:spcBef>
              <a:spcAft>
                <a:spcPts val="0"/>
              </a:spcAft>
              <a:buSzPts val="1800"/>
              <a:buFont typeface="Quattrocento Sans"/>
              <a:buChar char="●"/>
            </a:pPr>
            <a:r>
              <a:rPr lang="en" sz="1800">
                <a:latin typeface="Quattrocento Sans"/>
                <a:ea typeface="Quattrocento Sans"/>
                <a:cs typeface="Quattrocento Sans"/>
                <a:sym typeface="Quattrocento Sans"/>
              </a:rPr>
              <a:t>We also have many of the same parameters, but their values may have changed for the HIV+ population and so you will see some denoted with a subscripted H. </a:t>
            </a:r>
            <a:endParaRPr sz="1800">
              <a:latin typeface="Quattrocento Sans"/>
              <a:ea typeface="Quattrocento Sans"/>
              <a:cs typeface="Quattrocento Sans"/>
              <a:sym typeface="Quattrocento Sans"/>
            </a:endParaRPr>
          </a:p>
          <a:p>
            <a:pPr indent="-342900" lvl="0" marL="457200" rtl="0" algn="l">
              <a:spcBef>
                <a:spcPts val="0"/>
              </a:spcBef>
              <a:spcAft>
                <a:spcPts val="0"/>
              </a:spcAft>
              <a:buSzPts val="1800"/>
              <a:buFont typeface="Quattrocento Sans"/>
              <a:buChar char="●"/>
            </a:pPr>
            <a:r>
              <a:rPr lang="en" sz="1800">
                <a:latin typeface="Quattrocento Sans"/>
                <a:ea typeface="Quattrocento Sans"/>
                <a:cs typeface="Quattrocento Sans"/>
                <a:sym typeface="Quattrocento Sans"/>
              </a:rPr>
              <a:t>Beta is still our birth rate, but we have added a parameter q to take into account those who are born HIV- versus those who are born HIV+. </a:t>
            </a:r>
            <a:endParaRPr sz="1800">
              <a:latin typeface="Quattrocento Sans"/>
              <a:ea typeface="Quattrocento Sans"/>
              <a:cs typeface="Quattrocento Sans"/>
              <a:sym typeface="Quattrocento Sans"/>
            </a:endParaRPr>
          </a:p>
          <a:p>
            <a:pPr indent="-342900" lvl="0" marL="457200" rtl="0" algn="l">
              <a:spcBef>
                <a:spcPts val="0"/>
              </a:spcBef>
              <a:spcAft>
                <a:spcPts val="0"/>
              </a:spcAft>
              <a:buSzPts val="1800"/>
              <a:buFont typeface="Quattrocento Sans"/>
              <a:buChar char="●"/>
            </a:pPr>
            <a:r>
              <a:rPr lang="en" sz="1800">
                <a:latin typeface="Quattrocento Sans"/>
                <a:ea typeface="Quattrocento Sans"/>
                <a:cs typeface="Quattrocento Sans"/>
                <a:sym typeface="Quattrocento Sans"/>
              </a:rPr>
              <a:t>The parameter q is the percent of people who are born HIV-. </a:t>
            </a:r>
            <a:endParaRPr sz="1800">
              <a:latin typeface="Quattrocento Sans"/>
              <a:ea typeface="Quattrocento Sans"/>
              <a:cs typeface="Quattrocento Sans"/>
              <a:sym typeface="Quattrocento Sans"/>
            </a:endParaRPr>
          </a:p>
          <a:p>
            <a:pPr indent="-342900" lvl="0" marL="457200" rtl="0" algn="l">
              <a:spcBef>
                <a:spcPts val="0"/>
              </a:spcBef>
              <a:spcAft>
                <a:spcPts val="0"/>
              </a:spcAft>
              <a:buSzPts val="1800"/>
              <a:buFont typeface="Quattrocento Sans"/>
              <a:buChar char="●"/>
            </a:pPr>
            <a:r>
              <a:rPr lang="en" sz="1800">
                <a:latin typeface="Quattrocento Sans"/>
                <a:ea typeface="Quattrocento Sans"/>
                <a:cs typeface="Quattrocento Sans"/>
                <a:sym typeface="Quattrocento Sans"/>
              </a:rPr>
              <a:t>So you can see q percent of beta going into the HIV- susceptible population and (1-q) percent of beta going into the HIV+ susceptible population. </a:t>
            </a:r>
            <a:endParaRPr sz="1800">
              <a:latin typeface="Quattrocento Sans"/>
              <a:ea typeface="Quattrocento Sans"/>
              <a:cs typeface="Quattrocento Sans"/>
              <a:sym typeface="Quattrocento Sans"/>
            </a:endParaRPr>
          </a:p>
          <a:p>
            <a:pPr indent="-342900" lvl="0" marL="457200" rtl="0" algn="l">
              <a:spcBef>
                <a:spcPts val="0"/>
              </a:spcBef>
              <a:spcAft>
                <a:spcPts val="0"/>
              </a:spcAft>
              <a:buSzPts val="1800"/>
              <a:buFont typeface="Quattrocento Sans"/>
              <a:buChar char="●"/>
            </a:pPr>
            <a:r>
              <a:rPr lang="en" sz="1800">
                <a:latin typeface="Quattrocento Sans"/>
                <a:ea typeface="Quattrocento Sans"/>
                <a:cs typeface="Quattrocento Sans"/>
                <a:sym typeface="Quattrocento Sans"/>
              </a:rPr>
              <a:t>Delta, our natural death rate, continues to represent those naturally dying out of each population, you can see it leaving each state. </a:t>
            </a:r>
            <a:endParaRPr sz="1800">
              <a:latin typeface="Quattrocento Sans"/>
              <a:ea typeface="Quattrocento Sans"/>
              <a:cs typeface="Quattrocento Sans"/>
              <a:sym typeface="Quattrocento Sans"/>
            </a:endParaRPr>
          </a:p>
          <a:p>
            <a:pPr indent="-342900" lvl="0" marL="457200" rtl="0" algn="l">
              <a:spcBef>
                <a:spcPts val="0"/>
              </a:spcBef>
              <a:spcAft>
                <a:spcPts val="0"/>
              </a:spcAft>
              <a:buSzPts val="1800"/>
              <a:buFont typeface="Quattrocento Sans"/>
              <a:buChar char="●"/>
            </a:pPr>
            <a:r>
              <a:rPr lang="en" sz="1800">
                <a:latin typeface="Quattrocento Sans"/>
                <a:ea typeface="Quattrocento Sans"/>
                <a:cs typeface="Quattrocento Sans"/>
                <a:sym typeface="Quattrocento Sans"/>
              </a:rPr>
              <a:t>Nu, as before, is the rate of vaccination and takes those from the </a:t>
            </a:r>
            <a:r>
              <a:rPr lang="en" sz="1800">
                <a:latin typeface="Quattrocento Sans"/>
                <a:ea typeface="Quattrocento Sans"/>
                <a:cs typeface="Quattrocento Sans"/>
                <a:sym typeface="Quattrocento Sans"/>
              </a:rPr>
              <a:t>susceptible</a:t>
            </a:r>
            <a:r>
              <a:rPr lang="en" sz="1800">
                <a:latin typeface="Quattrocento Sans"/>
                <a:ea typeface="Quattrocento Sans"/>
                <a:cs typeface="Quattrocento Sans"/>
                <a:sym typeface="Quattrocento Sans"/>
              </a:rPr>
              <a:t> to the recovered state. </a:t>
            </a:r>
            <a:endParaRPr sz="1800">
              <a:latin typeface="Quattrocento Sans"/>
              <a:ea typeface="Quattrocento Sans"/>
              <a:cs typeface="Quattrocento Sans"/>
              <a:sym typeface="Quattrocento Sans"/>
            </a:endParaRPr>
          </a:p>
          <a:p>
            <a:pPr indent="-342900" lvl="0" marL="457200" rtl="0" algn="l">
              <a:spcBef>
                <a:spcPts val="0"/>
              </a:spcBef>
              <a:spcAft>
                <a:spcPts val="0"/>
              </a:spcAft>
              <a:buSzPts val="1800"/>
              <a:buFont typeface="Quattrocento Sans"/>
              <a:buChar char="●"/>
            </a:pPr>
            <a:r>
              <a:rPr lang="en" sz="1800">
                <a:latin typeface="Quattrocento Sans"/>
                <a:ea typeface="Quattrocento Sans"/>
                <a:cs typeface="Quattrocento Sans"/>
                <a:sym typeface="Quattrocento Sans"/>
              </a:rPr>
              <a:t>Lambda once again represents our rate of infection and you can see we have p as before to represent those who go from the </a:t>
            </a:r>
            <a:r>
              <a:rPr lang="en" sz="1800">
                <a:latin typeface="Quattrocento Sans"/>
                <a:ea typeface="Quattrocento Sans"/>
                <a:cs typeface="Quattrocento Sans"/>
                <a:sym typeface="Quattrocento Sans"/>
              </a:rPr>
              <a:t>susceptible</a:t>
            </a:r>
            <a:r>
              <a:rPr lang="en" sz="1800">
                <a:latin typeface="Quattrocento Sans"/>
                <a:ea typeface="Quattrocento Sans"/>
                <a:cs typeface="Quattrocento Sans"/>
                <a:sym typeface="Quattrocento Sans"/>
              </a:rPr>
              <a:t> to the exposed state. </a:t>
            </a:r>
            <a:endParaRPr sz="1800">
              <a:latin typeface="Quattrocento Sans"/>
              <a:ea typeface="Quattrocento Sans"/>
              <a:cs typeface="Quattrocento Sans"/>
              <a:sym typeface="Quattrocento Sans"/>
            </a:endParaRPr>
          </a:p>
          <a:p>
            <a:pPr indent="-342900" lvl="0" marL="457200" rtl="0" algn="l">
              <a:spcBef>
                <a:spcPts val="0"/>
              </a:spcBef>
              <a:spcAft>
                <a:spcPts val="0"/>
              </a:spcAft>
              <a:buSzPts val="1800"/>
              <a:buFont typeface="Quattrocento Sans"/>
              <a:buChar char="●"/>
            </a:pPr>
            <a:r>
              <a:rPr lang="en" sz="1800">
                <a:latin typeface="Quattrocento Sans"/>
                <a:ea typeface="Quattrocento Sans"/>
                <a:cs typeface="Quattrocento Sans"/>
                <a:sym typeface="Quattrocento Sans"/>
              </a:rPr>
              <a:t>I’ll remind this is called slow-track Tuberculosis. 1-p represents those who go from S directly to I, which is called fast-track TB. </a:t>
            </a:r>
            <a:endParaRPr sz="1800">
              <a:latin typeface="Quattrocento Sans"/>
              <a:ea typeface="Quattrocento Sans"/>
              <a:cs typeface="Quattrocento Sans"/>
              <a:sym typeface="Quattrocento Sans"/>
            </a:endParaRPr>
          </a:p>
          <a:p>
            <a:pPr indent="-342900" lvl="0" marL="457200" rtl="0" algn="l">
              <a:spcBef>
                <a:spcPts val="0"/>
              </a:spcBef>
              <a:spcAft>
                <a:spcPts val="0"/>
              </a:spcAft>
              <a:buSzPts val="1800"/>
              <a:buFont typeface="Quattrocento Sans"/>
              <a:buChar char="●"/>
            </a:pPr>
            <a:r>
              <a:rPr lang="en" sz="1800">
                <a:latin typeface="Quattrocento Sans"/>
                <a:ea typeface="Quattrocento Sans"/>
                <a:cs typeface="Quattrocento Sans"/>
                <a:sym typeface="Quattrocento Sans"/>
              </a:rPr>
              <a:t>Her we have omega, the rate of deterioration, tau, the death rate due to Tuberculosis, and gamma, the rate of natural recovery.</a:t>
            </a:r>
            <a:endParaRPr sz="1800">
              <a:latin typeface="Quattrocento Sans"/>
              <a:ea typeface="Quattrocento Sans"/>
              <a:cs typeface="Quattrocento Sans"/>
              <a:sym typeface="Quattrocento Sans"/>
            </a:endParaRPr>
          </a:p>
          <a:p>
            <a:pPr indent="-342900" lvl="0" marL="457200" rtl="0" algn="l">
              <a:spcBef>
                <a:spcPts val="0"/>
              </a:spcBef>
              <a:spcAft>
                <a:spcPts val="0"/>
              </a:spcAft>
              <a:buSzPts val="1800"/>
              <a:buFont typeface="Quattrocento Sans"/>
              <a:buChar char="●"/>
            </a:pPr>
            <a:r>
              <a:rPr lang="en" sz="1800">
                <a:latin typeface="Quattrocento Sans"/>
                <a:ea typeface="Quattrocento Sans"/>
                <a:cs typeface="Quattrocento Sans"/>
                <a:sym typeface="Quattrocento Sans"/>
              </a:rPr>
              <a:t>Sigma c and sigma t, which treat latent and active tuberculosis respectively, are also shown here, taking individuals from E to R and from I to R.</a:t>
            </a:r>
            <a:endParaRPr sz="1800">
              <a:latin typeface="Quattrocento Sans"/>
              <a:ea typeface="Quattrocento Sans"/>
              <a:cs typeface="Quattrocento Sans"/>
              <a:sym typeface="Quattrocento Sans"/>
            </a:endParaRPr>
          </a:p>
          <a:p>
            <a:pPr indent="-342900" lvl="0" marL="457200" rtl="0" algn="l">
              <a:spcBef>
                <a:spcPts val="0"/>
              </a:spcBef>
              <a:spcAft>
                <a:spcPts val="0"/>
              </a:spcAft>
              <a:buSzPts val="1800"/>
              <a:buFont typeface="Quattrocento Sans"/>
              <a:buChar char="●"/>
            </a:pPr>
            <a:r>
              <a:rPr lang="en" sz="1800">
                <a:latin typeface="Quattrocento Sans"/>
                <a:ea typeface="Quattrocento Sans"/>
                <a:cs typeface="Quattrocento Sans"/>
                <a:sym typeface="Quattrocento Sans"/>
              </a:rPr>
              <a:t>We also have theta, the rate of relapse representing those who go from recovered back to infectious. </a:t>
            </a:r>
            <a:endParaRPr sz="1800">
              <a:latin typeface="Quattrocento Sans"/>
              <a:ea typeface="Quattrocento Sans"/>
              <a:cs typeface="Quattrocento Sans"/>
              <a:sym typeface="Quattrocento Sans"/>
            </a:endParaRPr>
          </a:p>
          <a:p>
            <a:pPr indent="-342900" lvl="0" marL="457200" rtl="0" algn="l">
              <a:spcBef>
                <a:spcPts val="0"/>
              </a:spcBef>
              <a:spcAft>
                <a:spcPts val="0"/>
              </a:spcAft>
              <a:buSzPts val="1800"/>
              <a:buFont typeface="Quattrocento Sans"/>
              <a:buChar char="●"/>
            </a:pPr>
            <a:r>
              <a:rPr lang="en" sz="1800">
                <a:latin typeface="Quattrocento Sans"/>
                <a:ea typeface="Quattrocento Sans"/>
                <a:cs typeface="Quattrocento Sans"/>
                <a:sym typeface="Quattrocento Sans"/>
              </a:rPr>
              <a:t>Lastly, we have added mu, the HIV incidence rate. </a:t>
            </a:r>
            <a:endParaRPr sz="1800">
              <a:latin typeface="Quattrocento Sans"/>
              <a:ea typeface="Quattrocento Sans"/>
              <a:cs typeface="Quattrocento Sans"/>
              <a:sym typeface="Quattrocento Sans"/>
            </a:endParaRPr>
          </a:p>
          <a:p>
            <a:pPr indent="-342900" lvl="0" marL="457200" rtl="0" algn="l">
              <a:spcBef>
                <a:spcPts val="0"/>
              </a:spcBef>
              <a:spcAft>
                <a:spcPts val="0"/>
              </a:spcAft>
              <a:buSzPts val="1800"/>
              <a:buFont typeface="Quattrocento Sans"/>
              <a:buChar char="●"/>
            </a:pPr>
            <a:r>
              <a:rPr lang="en" sz="1800">
                <a:latin typeface="Quattrocento Sans"/>
                <a:ea typeface="Quattrocento Sans"/>
                <a:cs typeface="Quattrocento Sans"/>
                <a:sym typeface="Quattrocento Sans"/>
              </a:rPr>
              <a:t>It represents people from each HIV- population that are contracting HIV. </a:t>
            </a:r>
            <a:endParaRPr sz="1800">
              <a:latin typeface="Quattrocento Sans"/>
              <a:ea typeface="Quattrocento Sans"/>
              <a:cs typeface="Quattrocento Sans"/>
              <a:sym typeface="Quattrocento Sans"/>
            </a:endParaRPr>
          </a:p>
          <a:p>
            <a:pPr indent="-342900" lvl="0" marL="457200" rtl="0" algn="l">
              <a:spcBef>
                <a:spcPts val="0"/>
              </a:spcBef>
              <a:spcAft>
                <a:spcPts val="0"/>
              </a:spcAft>
              <a:buSzPts val="1800"/>
              <a:buFont typeface="Quattrocento Sans"/>
              <a:buChar char="●"/>
            </a:pPr>
            <a:r>
              <a:rPr lang="en" sz="1800">
                <a:latin typeface="Quattrocento Sans"/>
                <a:ea typeface="Quattrocento Sans"/>
                <a:cs typeface="Quattrocento Sans"/>
                <a:sym typeface="Quattrocento Sans"/>
              </a:rPr>
              <a:t>The ordinary differential equations we used to model this system are very </a:t>
            </a:r>
            <a:r>
              <a:rPr lang="en" sz="1800">
                <a:latin typeface="Quattrocento Sans"/>
                <a:ea typeface="Quattrocento Sans"/>
                <a:cs typeface="Quattrocento Sans"/>
                <a:sym typeface="Quattrocento Sans"/>
              </a:rPr>
              <a:t>similar</a:t>
            </a:r>
            <a:r>
              <a:rPr lang="en" sz="1800">
                <a:latin typeface="Quattrocento Sans"/>
                <a:ea typeface="Quattrocento Sans"/>
                <a:cs typeface="Quattrocento Sans"/>
                <a:sym typeface="Quattrocento Sans"/>
              </a:rPr>
              <a:t> to the equations we have for our general TB model. </a:t>
            </a:r>
            <a:endParaRPr sz="1800">
              <a:latin typeface="Quattrocento Sans"/>
              <a:ea typeface="Quattrocento Sans"/>
              <a:cs typeface="Quattrocento Sans"/>
              <a:sym typeface="Quattrocento Sans"/>
            </a:endParaRPr>
          </a:p>
          <a:p>
            <a:pPr indent="-342900" lvl="0" marL="457200" rtl="0" algn="l">
              <a:spcBef>
                <a:spcPts val="0"/>
              </a:spcBef>
              <a:spcAft>
                <a:spcPts val="0"/>
              </a:spcAft>
              <a:buSzPts val="1800"/>
              <a:buFont typeface="Quattrocento Sans"/>
              <a:buChar char="●"/>
            </a:pPr>
            <a:r>
              <a:rPr lang="en" sz="1800">
                <a:latin typeface="Quattrocento Sans"/>
                <a:ea typeface="Quattrocento Sans"/>
                <a:cs typeface="Quattrocento Sans"/>
                <a:sym typeface="Quattrocento Sans"/>
              </a:rPr>
              <a:t>We can show them to anyone who is interested in taking a look after today’s talk.</a:t>
            </a:r>
            <a:endParaRPr sz="1800">
              <a:latin typeface="Quattrocento Sans"/>
              <a:ea typeface="Quattrocento Sans"/>
              <a:cs typeface="Quattrocento Sans"/>
              <a:sym typeface="Quattrocento San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8" name="Shape 518"/>
        <p:cNvGrpSpPr/>
        <p:nvPr/>
      </p:nvGrpSpPr>
      <p:grpSpPr>
        <a:xfrm>
          <a:off x="0" y="0"/>
          <a:ext cx="0" cy="0"/>
          <a:chOff x="0" y="0"/>
          <a:chExt cx="0" cy="0"/>
        </a:xfrm>
      </p:grpSpPr>
      <p:sp>
        <p:nvSpPr>
          <p:cNvPr id="519" name="Google Shape;519;g4145e2e57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0" name="Google Shape;520;g4145e2e57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Font typeface="Quattrocento Sans"/>
              <a:buChar char="●"/>
            </a:pPr>
            <a:r>
              <a:rPr lang="en" sz="1800">
                <a:latin typeface="Quattrocento Sans"/>
                <a:ea typeface="Quattrocento Sans"/>
                <a:cs typeface="Quattrocento Sans"/>
                <a:sym typeface="Quattrocento Sans"/>
              </a:rPr>
              <a:t>Here we have illustrative figure of our expanded model.</a:t>
            </a:r>
            <a:endParaRPr sz="1800">
              <a:latin typeface="Quattrocento Sans"/>
              <a:ea typeface="Quattrocento Sans"/>
              <a:cs typeface="Quattrocento Sans"/>
              <a:sym typeface="Quattrocento Sans"/>
            </a:endParaRPr>
          </a:p>
          <a:p>
            <a:pPr indent="-342900" lvl="0" marL="457200" rtl="0" algn="l">
              <a:spcBef>
                <a:spcPts val="0"/>
              </a:spcBef>
              <a:spcAft>
                <a:spcPts val="0"/>
              </a:spcAft>
              <a:buSzPts val="1800"/>
              <a:buFont typeface="Quattrocento Sans"/>
              <a:buChar char="●"/>
            </a:pPr>
            <a:r>
              <a:rPr lang="en" sz="1800">
                <a:latin typeface="Quattrocento Sans"/>
                <a:ea typeface="Quattrocento Sans"/>
                <a:cs typeface="Quattrocento Sans"/>
                <a:sym typeface="Quattrocento Sans"/>
              </a:rPr>
              <a:t>There is a lot going on in this slide, so bear with me, I will be going through it parameter by parameter.</a:t>
            </a:r>
            <a:endParaRPr sz="1800">
              <a:latin typeface="Quattrocento Sans"/>
              <a:ea typeface="Quattrocento Sans"/>
              <a:cs typeface="Quattrocento Sans"/>
              <a:sym typeface="Quattrocento Sans"/>
            </a:endParaRPr>
          </a:p>
          <a:p>
            <a:pPr indent="-342900" lvl="0" marL="457200" rtl="0" algn="l">
              <a:spcBef>
                <a:spcPts val="0"/>
              </a:spcBef>
              <a:spcAft>
                <a:spcPts val="0"/>
              </a:spcAft>
              <a:buSzPts val="1800"/>
              <a:buFont typeface="Quattrocento Sans"/>
              <a:buChar char="●"/>
            </a:pPr>
            <a:r>
              <a:rPr lang="en" sz="1800">
                <a:latin typeface="Quattrocento Sans"/>
                <a:ea typeface="Quattrocento Sans"/>
                <a:cs typeface="Quattrocento Sans"/>
                <a:sym typeface="Quattrocento Sans"/>
              </a:rPr>
              <a:t>We still have susceptible, exposed, infectious and recovered states as before, but now we have split them into HIV- and HIV+ populations. </a:t>
            </a:r>
            <a:endParaRPr sz="1800">
              <a:latin typeface="Quattrocento Sans"/>
              <a:ea typeface="Quattrocento Sans"/>
              <a:cs typeface="Quattrocento Sans"/>
              <a:sym typeface="Quattrocento Sans"/>
            </a:endParaRPr>
          </a:p>
          <a:p>
            <a:pPr indent="-342900" lvl="0" marL="457200" rtl="0" algn="l">
              <a:spcBef>
                <a:spcPts val="0"/>
              </a:spcBef>
              <a:spcAft>
                <a:spcPts val="0"/>
              </a:spcAft>
              <a:buSzPts val="1800"/>
              <a:buFont typeface="Quattrocento Sans"/>
              <a:buChar char="●"/>
            </a:pPr>
            <a:r>
              <a:rPr lang="en" sz="1800">
                <a:latin typeface="Quattrocento Sans"/>
                <a:ea typeface="Quattrocento Sans"/>
                <a:cs typeface="Quattrocento Sans"/>
                <a:sym typeface="Quattrocento Sans"/>
              </a:rPr>
              <a:t>We also have many of the same parameters, but their values may have changed for the HIV+ population and so you will see some denoted with a subscripted H. </a:t>
            </a:r>
            <a:endParaRPr sz="1800">
              <a:latin typeface="Quattrocento Sans"/>
              <a:ea typeface="Quattrocento Sans"/>
              <a:cs typeface="Quattrocento Sans"/>
              <a:sym typeface="Quattrocento Sans"/>
            </a:endParaRPr>
          </a:p>
          <a:p>
            <a:pPr indent="-342900" lvl="0" marL="457200" rtl="0" algn="l">
              <a:spcBef>
                <a:spcPts val="0"/>
              </a:spcBef>
              <a:spcAft>
                <a:spcPts val="0"/>
              </a:spcAft>
              <a:buSzPts val="1800"/>
              <a:buFont typeface="Quattrocento Sans"/>
              <a:buChar char="●"/>
            </a:pPr>
            <a:r>
              <a:rPr lang="en" sz="1800">
                <a:latin typeface="Quattrocento Sans"/>
                <a:ea typeface="Quattrocento Sans"/>
                <a:cs typeface="Quattrocento Sans"/>
                <a:sym typeface="Quattrocento Sans"/>
              </a:rPr>
              <a:t>Beta is still our birth rate, but we have added a parameter q to take into account those who are born HIV- versus those who are born HIV+. </a:t>
            </a:r>
            <a:endParaRPr sz="1800">
              <a:latin typeface="Quattrocento Sans"/>
              <a:ea typeface="Quattrocento Sans"/>
              <a:cs typeface="Quattrocento Sans"/>
              <a:sym typeface="Quattrocento Sans"/>
            </a:endParaRPr>
          </a:p>
          <a:p>
            <a:pPr indent="-342900" lvl="0" marL="457200" rtl="0" algn="l">
              <a:spcBef>
                <a:spcPts val="0"/>
              </a:spcBef>
              <a:spcAft>
                <a:spcPts val="0"/>
              </a:spcAft>
              <a:buSzPts val="1800"/>
              <a:buFont typeface="Quattrocento Sans"/>
              <a:buChar char="●"/>
            </a:pPr>
            <a:r>
              <a:rPr lang="en" sz="1800">
                <a:latin typeface="Quattrocento Sans"/>
                <a:ea typeface="Quattrocento Sans"/>
                <a:cs typeface="Quattrocento Sans"/>
                <a:sym typeface="Quattrocento Sans"/>
              </a:rPr>
              <a:t>The parameter q is the percent of people who are born HIV-. </a:t>
            </a:r>
            <a:endParaRPr sz="1800">
              <a:latin typeface="Quattrocento Sans"/>
              <a:ea typeface="Quattrocento Sans"/>
              <a:cs typeface="Quattrocento Sans"/>
              <a:sym typeface="Quattrocento Sans"/>
            </a:endParaRPr>
          </a:p>
          <a:p>
            <a:pPr indent="-342900" lvl="0" marL="457200" rtl="0" algn="l">
              <a:spcBef>
                <a:spcPts val="0"/>
              </a:spcBef>
              <a:spcAft>
                <a:spcPts val="0"/>
              </a:spcAft>
              <a:buSzPts val="1800"/>
              <a:buFont typeface="Quattrocento Sans"/>
              <a:buChar char="●"/>
            </a:pPr>
            <a:r>
              <a:rPr lang="en" sz="1800">
                <a:latin typeface="Quattrocento Sans"/>
                <a:ea typeface="Quattrocento Sans"/>
                <a:cs typeface="Quattrocento Sans"/>
                <a:sym typeface="Quattrocento Sans"/>
              </a:rPr>
              <a:t>So you can see q percent of beta going into the HIV- susceptible population and (1-q) percent of beta going into the HIV+ susceptible population. </a:t>
            </a:r>
            <a:endParaRPr sz="1800">
              <a:latin typeface="Quattrocento Sans"/>
              <a:ea typeface="Quattrocento Sans"/>
              <a:cs typeface="Quattrocento Sans"/>
              <a:sym typeface="Quattrocento Sans"/>
            </a:endParaRPr>
          </a:p>
          <a:p>
            <a:pPr indent="-342900" lvl="0" marL="457200" rtl="0" algn="l">
              <a:spcBef>
                <a:spcPts val="0"/>
              </a:spcBef>
              <a:spcAft>
                <a:spcPts val="0"/>
              </a:spcAft>
              <a:buSzPts val="1800"/>
              <a:buFont typeface="Quattrocento Sans"/>
              <a:buChar char="●"/>
            </a:pPr>
            <a:r>
              <a:rPr lang="en" sz="1800">
                <a:latin typeface="Quattrocento Sans"/>
                <a:ea typeface="Quattrocento Sans"/>
                <a:cs typeface="Quattrocento Sans"/>
                <a:sym typeface="Quattrocento Sans"/>
              </a:rPr>
              <a:t>Delta, our natural death rate, continues to represent those naturally dying out of each population, you can see it leaving each state. </a:t>
            </a:r>
            <a:endParaRPr sz="1800">
              <a:latin typeface="Quattrocento Sans"/>
              <a:ea typeface="Quattrocento Sans"/>
              <a:cs typeface="Quattrocento Sans"/>
              <a:sym typeface="Quattrocento Sans"/>
            </a:endParaRPr>
          </a:p>
          <a:p>
            <a:pPr indent="-342900" lvl="0" marL="457200" rtl="0" algn="l">
              <a:spcBef>
                <a:spcPts val="0"/>
              </a:spcBef>
              <a:spcAft>
                <a:spcPts val="0"/>
              </a:spcAft>
              <a:buSzPts val="1800"/>
              <a:buFont typeface="Quattrocento Sans"/>
              <a:buChar char="●"/>
            </a:pPr>
            <a:r>
              <a:rPr lang="en" sz="1800">
                <a:latin typeface="Quattrocento Sans"/>
                <a:ea typeface="Quattrocento Sans"/>
                <a:cs typeface="Quattrocento Sans"/>
                <a:sym typeface="Quattrocento Sans"/>
              </a:rPr>
              <a:t>Nu, as before, is the rate of vaccination and takes those from the susceptible to the recovered state. </a:t>
            </a:r>
            <a:endParaRPr sz="1800">
              <a:latin typeface="Quattrocento Sans"/>
              <a:ea typeface="Quattrocento Sans"/>
              <a:cs typeface="Quattrocento Sans"/>
              <a:sym typeface="Quattrocento Sans"/>
            </a:endParaRPr>
          </a:p>
          <a:p>
            <a:pPr indent="-342900" lvl="0" marL="457200" rtl="0" algn="l">
              <a:spcBef>
                <a:spcPts val="0"/>
              </a:spcBef>
              <a:spcAft>
                <a:spcPts val="0"/>
              </a:spcAft>
              <a:buSzPts val="1800"/>
              <a:buFont typeface="Quattrocento Sans"/>
              <a:buChar char="●"/>
            </a:pPr>
            <a:r>
              <a:rPr lang="en" sz="1800">
                <a:latin typeface="Quattrocento Sans"/>
                <a:ea typeface="Quattrocento Sans"/>
                <a:cs typeface="Quattrocento Sans"/>
                <a:sym typeface="Quattrocento Sans"/>
              </a:rPr>
              <a:t>Lambda once again represents our rate of infection and you can see we have p as before to represent those who go from the susceptible to the exposed state. </a:t>
            </a:r>
            <a:endParaRPr sz="1800">
              <a:latin typeface="Quattrocento Sans"/>
              <a:ea typeface="Quattrocento Sans"/>
              <a:cs typeface="Quattrocento Sans"/>
              <a:sym typeface="Quattrocento Sans"/>
            </a:endParaRPr>
          </a:p>
          <a:p>
            <a:pPr indent="-342900" lvl="0" marL="457200" rtl="0" algn="l">
              <a:spcBef>
                <a:spcPts val="0"/>
              </a:spcBef>
              <a:spcAft>
                <a:spcPts val="0"/>
              </a:spcAft>
              <a:buSzPts val="1800"/>
              <a:buFont typeface="Quattrocento Sans"/>
              <a:buChar char="●"/>
            </a:pPr>
            <a:r>
              <a:rPr lang="en" sz="1800">
                <a:latin typeface="Quattrocento Sans"/>
                <a:ea typeface="Quattrocento Sans"/>
                <a:cs typeface="Quattrocento Sans"/>
                <a:sym typeface="Quattrocento Sans"/>
              </a:rPr>
              <a:t>I’ll remind this is called slow-track Tuberculosis. 1-p represents those who go from S directly to I, which is called fast-track TB. </a:t>
            </a:r>
            <a:endParaRPr sz="1800">
              <a:latin typeface="Quattrocento Sans"/>
              <a:ea typeface="Quattrocento Sans"/>
              <a:cs typeface="Quattrocento Sans"/>
              <a:sym typeface="Quattrocento Sans"/>
            </a:endParaRPr>
          </a:p>
          <a:p>
            <a:pPr indent="-342900" lvl="0" marL="457200" rtl="0" algn="l">
              <a:spcBef>
                <a:spcPts val="0"/>
              </a:spcBef>
              <a:spcAft>
                <a:spcPts val="0"/>
              </a:spcAft>
              <a:buSzPts val="1800"/>
              <a:buFont typeface="Quattrocento Sans"/>
              <a:buChar char="●"/>
            </a:pPr>
            <a:r>
              <a:rPr lang="en" sz="1800">
                <a:latin typeface="Quattrocento Sans"/>
                <a:ea typeface="Quattrocento Sans"/>
                <a:cs typeface="Quattrocento Sans"/>
                <a:sym typeface="Quattrocento Sans"/>
              </a:rPr>
              <a:t>Her we have omega, the rate of deterioration, tau, the death rate due to Tuberculosis, and gamma, the rate of natural recovery.</a:t>
            </a:r>
            <a:endParaRPr sz="1800">
              <a:latin typeface="Quattrocento Sans"/>
              <a:ea typeface="Quattrocento Sans"/>
              <a:cs typeface="Quattrocento Sans"/>
              <a:sym typeface="Quattrocento Sans"/>
            </a:endParaRPr>
          </a:p>
          <a:p>
            <a:pPr indent="-342900" lvl="0" marL="457200" rtl="0" algn="l">
              <a:spcBef>
                <a:spcPts val="0"/>
              </a:spcBef>
              <a:spcAft>
                <a:spcPts val="0"/>
              </a:spcAft>
              <a:buSzPts val="1800"/>
              <a:buFont typeface="Quattrocento Sans"/>
              <a:buChar char="●"/>
            </a:pPr>
            <a:r>
              <a:rPr lang="en" sz="1800">
                <a:latin typeface="Quattrocento Sans"/>
                <a:ea typeface="Quattrocento Sans"/>
                <a:cs typeface="Quattrocento Sans"/>
                <a:sym typeface="Quattrocento Sans"/>
              </a:rPr>
              <a:t>Sigma c and sigma t, which treat latent and active tuberculosis respectively, are also shown here, taking individuals from E to R and from I to R.</a:t>
            </a:r>
            <a:endParaRPr sz="1800">
              <a:latin typeface="Quattrocento Sans"/>
              <a:ea typeface="Quattrocento Sans"/>
              <a:cs typeface="Quattrocento Sans"/>
              <a:sym typeface="Quattrocento Sans"/>
            </a:endParaRPr>
          </a:p>
          <a:p>
            <a:pPr indent="-342900" lvl="0" marL="457200" rtl="0" algn="l">
              <a:spcBef>
                <a:spcPts val="0"/>
              </a:spcBef>
              <a:spcAft>
                <a:spcPts val="0"/>
              </a:spcAft>
              <a:buSzPts val="1800"/>
              <a:buFont typeface="Quattrocento Sans"/>
              <a:buChar char="●"/>
            </a:pPr>
            <a:r>
              <a:rPr lang="en" sz="1800">
                <a:latin typeface="Quattrocento Sans"/>
                <a:ea typeface="Quattrocento Sans"/>
                <a:cs typeface="Quattrocento Sans"/>
                <a:sym typeface="Quattrocento Sans"/>
              </a:rPr>
              <a:t>We also have theta, the rate of relapse representing those who go from recovered back to infectious. </a:t>
            </a:r>
            <a:endParaRPr sz="1800">
              <a:latin typeface="Quattrocento Sans"/>
              <a:ea typeface="Quattrocento Sans"/>
              <a:cs typeface="Quattrocento Sans"/>
              <a:sym typeface="Quattrocento Sans"/>
            </a:endParaRPr>
          </a:p>
          <a:p>
            <a:pPr indent="-342900" lvl="0" marL="457200" rtl="0" algn="l">
              <a:spcBef>
                <a:spcPts val="0"/>
              </a:spcBef>
              <a:spcAft>
                <a:spcPts val="0"/>
              </a:spcAft>
              <a:buSzPts val="1800"/>
              <a:buFont typeface="Quattrocento Sans"/>
              <a:buChar char="●"/>
            </a:pPr>
            <a:r>
              <a:rPr lang="en" sz="1800">
                <a:latin typeface="Quattrocento Sans"/>
                <a:ea typeface="Quattrocento Sans"/>
                <a:cs typeface="Quattrocento Sans"/>
                <a:sym typeface="Quattrocento Sans"/>
              </a:rPr>
              <a:t>Lastly, we have added mu, the HIV incidence rate. </a:t>
            </a:r>
            <a:endParaRPr sz="1800">
              <a:latin typeface="Quattrocento Sans"/>
              <a:ea typeface="Quattrocento Sans"/>
              <a:cs typeface="Quattrocento Sans"/>
              <a:sym typeface="Quattrocento Sans"/>
            </a:endParaRPr>
          </a:p>
          <a:p>
            <a:pPr indent="-342900" lvl="0" marL="457200" rtl="0" algn="l">
              <a:spcBef>
                <a:spcPts val="0"/>
              </a:spcBef>
              <a:spcAft>
                <a:spcPts val="0"/>
              </a:spcAft>
              <a:buSzPts val="1800"/>
              <a:buFont typeface="Quattrocento Sans"/>
              <a:buChar char="●"/>
            </a:pPr>
            <a:r>
              <a:rPr lang="en" sz="1800">
                <a:latin typeface="Quattrocento Sans"/>
                <a:ea typeface="Quattrocento Sans"/>
                <a:cs typeface="Quattrocento Sans"/>
                <a:sym typeface="Quattrocento Sans"/>
              </a:rPr>
              <a:t>It represents people from each HIV- population that are contracting HIV. </a:t>
            </a:r>
            <a:endParaRPr sz="1800">
              <a:latin typeface="Quattrocento Sans"/>
              <a:ea typeface="Quattrocento Sans"/>
              <a:cs typeface="Quattrocento Sans"/>
              <a:sym typeface="Quattrocento Sans"/>
            </a:endParaRPr>
          </a:p>
          <a:p>
            <a:pPr indent="-342900" lvl="0" marL="457200" rtl="0" algn="l">
              <a:spcBef>
                <a:spcPts val="0"/>
              </a:spcBef>
              <a:spcAft>
                <a:spcPts val="0"/>
              </a:spcAft>
              <a:buSzPts val="1800"/>
              <a:buFont typeface="Quattrocento Sans"/>
              <a:buChar char="●"/>
            </a:pPr>
            <a:r>
              <a:rPr lang="en" sz="1800">
                <a:latin typeface="Quattrocento Sans"/>
                <a:ea typeface="Quattrocento Sans"/>
                <a:cs typeface="Quattrocento Sans"/>
                <a:sym typeface="Quattrocento Sans"/>
              </a:rPr>
              <a:t>The ordinary differential equations we used to model this system are very similar to the equations we have for our general TB model. </a:t>
            </a:r>
            <a:endParaRPr sz="1800">
              <a:latin typeface="Quattrocento Sans"/>
              <a:ea typeface="Quattrocento Sans"/>
              <a:cs typeface="Quattrocento Sans"/>
              <a:sym typeface="Quattrocento Sans"/>
            </a:endParaRPr>
          </a:p>
          <a:p>
            <a:pPr indent="-342900" lvl="0" marL="457200" rtl="0" algn="l">
              <a:spcBef>
                <a:spcPts val="0"/>
              </a:spcBef>
              <a:spcAft>
                <a:spcPts val="0"/>
              </a:spcAft>
              <a:buSzPts val="1800"/>
              <a:buFont typeface="Quattrocento Sans"/>
              <a:buChar char="●"/>
            </a:pPr>
            <a:r>
              <a:rPr lang="en" sz="1800">
                <a:latin typeface="Quattrocento Sans"/>
                <a:ea typeface="Quattrocento Sans"/>
                <a:cs typeface="Quattrocento Sans"/>
                <a:sym typeface="Quattrocento Sans"/>
              </a:rPr>
              <a:t>We can show them to anyone who is interested in taking a look after today’s talk.</a:t>
            </a:r>
            <a:endParaRPr sz="1800">
              <a:latin typeface="Quattrocento Sans"/>
              <a:ea typeface="Quattrocento Sans"/>
              <a:cs typeface="Quattrocento Sans"/>
              <a:sym typeface="Quattrocento San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6" name="Shape 556"/>
        <p:cNvGrpSpPr/>
        <p:nvPr/>
      </p:nvGrpSpPr>
      <p:grpSpPr>
        <a:xfrm>
          <a:off x="0" y="0"/>
          <a:ext cx="0" cy="0"/>
          <a:chOff x="0" y="0"/>
          <a:chExt cx="0" cy="0"/>
        </a:xfrm>
      </p:grpSpPr>
      <p:sp>
        <p:nvSpPr>
          <p:cNvPr id="557" name="Google Shape;557;g3d8c66516b_2_2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8" name="Google Shape;558;g3d8c66516b_2_2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Clr>
                <a:schemeClr val="dk1"/>
              </a:buClr>
              <a:buSzPts val="1400"/>
              <a:buFont typeface="Quattrocento Sans"/>
              <a:buAutoNum type="arabicPeriod"/>
            </a:pPr>
            <a:r>
              <a:rPr lang="en" sz="1400">
                <a:solidFill>
                  <a:schemeClr val="dk1"/>
                </a:solidFill>
                <a:latin typeface="Quattrocento Sans"/>
                <a:ea typeface="Quattrocento Sans"/>
                <a:cs typeface="Quattrocento Sans"/>
                <a:sym typeface="Quattrocento Sans"/>
              </a:rPr>
              <a:t>We kept the same nominal values for the parameters that affect the HIV- population as for our general TB model, but we did change these values for the HIV+ population. </a:t>
            </a:r>
            <a:endParaRPr sz="1400">
              <a:solidFill>
                <a:schemeClr val="dk1"/>
              </a:solidFill>
              <a:latin typeface="Quattrocento Sans"/>
              <a:ea typeface="Quattrocento Sans"/>
              <a:cs typeface="Quattrocento Sans"/>
              <a:sym typeface="Quattrocento Sans"/>
            </a:endParaRPr>
          </a:p>
          <a:p>
            <a:pPr indent="-317500" lvl="0" marL="457200" rtl="0" algn="l">
              <a:spcBef>
                <a:spcPts val="0"/>
              </a:spcBef>
              <a:spcAft>
                <a:spcPts val="0"/>
              </a:spcAft>
              <a:buClr>
                <a:schemeClr val="dk1"/>
              </a:buClr>
              <a:buSzPts val="1400"/>
              <a:buFont typeface="Quattrocento Sans"/>
              <a:buAutoNum type="arabicPeriod"/>
            </a:pPr>
            <a:r>
              <a:rPr lang="en" sz="1400">
                <a:solidFill>
                  <a:schemeClr val="dk1"/>
                </a:solidFill>
                <a:latin typeface="Quattrocento Sans"/>
                <a:ea typeface="Quattrocento Sans"/>
                <a:cs typeface="Quattrocento Sans"/>
                <a:sym typeface="Quattrocento Sans"/>
              </a:rPr>
              <a:t>For example, you can see here that nu and nu sub H have different values.</a:t>
            </a:r>
            <a:endParaRPr sz="1400">
              <a:solidFill>
                <a:schemeClr val="dk1"/>
              </a:solidFill>
              <a:latin typeface="Quattrocento Sans"/>
              <a:ea typeface="Quattrocento Sans"/>
              <a:cs typeface="Quattrocento Sans"/>
              <a:sym typeface="Quattrocento Sans"/>
            </a:endParaRPr>
          </a:p>
          <a:p>
            <a:pPr indent="-317500" lvl="0" marL="457200" rtl="0" algn="l">
              <a:spcBef>
                <a:spcPts val="0"/>
              </a:spcBef>
              <a:spcAft>
                <a:spcPts val="0"/>
              </a:spcAft>
              <a:buClr>
                <a:schemeClr val="dk1"/>
              </a:buClr>
              <a:buSzPts val="1400"/>
              <a:buFont typeface="Quattrocento Sans"/>
              <a:buAutoNum type="arabicPeriod"/>
            </a:pPr>
            <a:r>
              <a:rPr lang="en" sz="1400">
                <a:solidFill>
                  <a:schemeClr val="dk1"/>
                </a:solidFill>
                <a:latin typeface="Quattrocento Sans"/>
                <a:ea typeface="Quattrocento Sans"/>
                <a:cs typeface="Quattrocento Sans"/>
                <a:sym typeface="Quattrocento Sans"/>
              </a:rPr>
              <a:t>I’d like to point out that the reason some of these values changed for the HIV positive population is that HIV weakens the immune system. </a:t>
            </a:r>
            <a:endParaRPr sz="1400">
              <a:solidFill>
                <a:schemeClr val="dk1"/>
              </a:solidFill>
              <a:latin typeface="Quattrocento Sans"/>
              <a:ea typeface="Quattrocento Sans"/>
              <a:cs typeface="Quattrocento Sans"/>
              <a:sym typeface="Quattrocento Sans"/>
            </a:endParaRPr>
          </a:p>
          <a:p>
            <a:pPr indent="-317500" lvl="0" marL="457200" rtl="0" algn="l">
              <a:spcBef>
                <a:spcPts val="0"/>
              </a:spcBef>
              <a:spcAft>
                <a:spcPts val="0"/>
              </a:spcAft>
              <a:buClr>
                <a:schemeClr val="dk1"/>
              </a:buClr>
              <a:buSzPts val="1400"/>
              <a:buFont typeface="Quattrocento Sans"/>
              <a:buAutoNum type="arabicPeriod"/>
            </a:pPr>
            <a:r>
              <a:rPr lang="en" sz="1400">
                <a:solidFill>
                  <a:schemeClr val="dk1"/>
                </a:solidFill>
                <a:latin typeface="Quattrocento Sans"/>
                <a:ea typeface="Quattrocento Sans"/>
                <a:cs typeface="Quattrocento Sans"/>
                <a:sym typeface="Quattrocento Sans"/>
              </a:rPr>
              <a:t>So for example, the rate of deterioration from latent to active TB is a lot larger for a person with HIV because of their weakened immune system. </a:t>
            </a:r>
            <a:endParaRPr sz="1400">
              <a:solidFill>
                <a:schemeClr val="dk1"/>
              </a:solidFill>
              <a:latin typeface="Quattrocento Sans"/>
              <a:ea typeface="Quattrocento Sans"/>
              <a:cs typeface="Quattrocento Sans"/>
              <a:sym typeface="Quattrocento Sans"/>
            </a:endParaRPr>
          </a:p>
          <a:p>
            <a:pPr indent="-317500" lvl="0" marL="457200" rtl="0" algn="l">
              <a:spcBef>
                <a:spcPts val="0"/>
              </a:spcBef>
              <a:spcAft>
                <a:spcPts val="0"/>
              </a:spcAft>
              <a:buClr>
                <a:schemeClr val="dk1"/>
              </a:buClr>
              <a:buSzPts val="1400"/>
              <a:buFont typeface="Quattrocento Sans"/>
              <a:buAutoNum type="arabicPeriod"/>
            </a:pPr>
            <a:r>
              <a:rPr lang="en" sz="1400">
                <a:solidFill>
                  <a:schemeClr val="dk1"/>
                </a:solidFill>
                <a:latin typeface="Quattrocento Sans"/>
                <a:ea typeface="Quattrocento Sans"/>
                <a:cs typeface="Quattrocento Sans"/>
                <a:sym typeface="Quattrocento Sans"/>
              </a:rPr>
              <a:t>In other words, they are getting sick faster. </a:t>
            </a:r>
            <a:endParaRPr sz="1400">
              <a:solidFill>
                <a:schemeClr val="dk1"/>
              </a:solidFill>
              <a:latin typeface="Quattrocento Sans"/>
              <a:ea typeface="Quattrocento Sans"/>
              <a:cs typeface="Quattrocento Sans"/>
              <a:sym typeface="Quattrocento Sans"/>
            </a:endParaRPr>
          </a:p>
          <a:p>
            <a:pPr indent="-317500" lvl="0" marL="457200" rtl="0" algn="l">
              <a:spcBef>
                <a:spcPts val="0"/>
              </a:spcBef>
              <a:spcAft>
                <a:spcPts val="0"/>
              </a:spcAft>
              <a:buClr>
                <a:schemeClr val="dk1"/>
              </a:buClr>
              <a:buSzPts val="1400"/>
              <a:buFont typeface="Quattrocento Sans"/>
              <a:buAutoNum type="arabicPeriod"/>
            </a:pPr>
            <a:r>
              <a:rPr lang="en" sz="1400">
                <a:solidFill>
                  <a:schemeClr val="dk1"/>
                </a:solidFill>
                <a:latin typeface="Quattrocento Sans"/>
                <a:ea typeface="Quattrocento Sans"/>
                <a:cs typeface="Quattrocento Sans"/>
                <a:sym typeface="Quattrocento Sans"/>
              </a:rPr>
              <a:t>Each of these parameters on the screen also has a respective range associated with it, where the lower bound is 20% less than the nominal value and the upper bound is 20% above the nominal value. </a:t>
            </a:r>
            <a:endParaRPr sz="1400">
              <a:solidFill>
                <a:schemeClr val="dk1"/>
              </a:solidFill>
              <a:latin typeface="Quattrocento Sans"/>
              <a:ea typeface="Quattrocento Sans"/>
              <a:cs typeface="Quattrocento Sans"/>
              <a:sym typeface="Quattrocento Sans"/>
            </a:endParaRPr>
          </a:p>
          <a:p>
            <a:pPr indent="-317500" lvl="0" marL="457200" rtl="0" algn="l">
              <a:spcBef>
                <a:spcPts val="0"/>
              </a:spcBef>
              <a:spcAft>
                <a:spcPts val="0"/>
              </a:spcAft>
              <a:buClr>
                <a:schemeClr val="dk1"/>
              </a:buClr>
              <a:buSzPts val="1400"/>
              <a:buFont typeface="Quattrocento Sans"/>
              <a:buAutoNum type="arabicPeriod"/>
            </a:pPr>
            <a:r>
              <a:rPr lang="en" sz="1400">
                <a:solidFill>
                  <a:schemeClr val="dk1"/>
                </a:solidFill>
                <a:latin typeface="Quattrocento Sans"/>
                <a:ea typeface="Quattrocento Sans"/>
                <a:cs typeface="Quattrocento Sans"/>
                <a:sym typeface="Quattrocento Sans"/>
              </a:rPr>
              <a:t>These ranges, once again, are important for us when conducting our sensitivity analysis. </a:t>
            </a:r>
            <a:endParaRPr sz="1400">
              <a:latin typeface="Quattrocento Sans"/>
              <a:ea typeface="Quattrocento Sans"/>
              <a:cs typeface="Quattrocento Sans"/>
              <a:sym typeface="Quattrocento San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7" name="Shape 567"/>
        <p:cNvGrpSpPr/>
        <p:nvPr/>
      </p:nvGrpSpPr>
      <p:grpSpPr>
        <a:xfrm>
          <a:off x="0" y="0"/>
          <a:ext cx="0" cy="0"/>
          <a:chOff x="0" y="0"/>
          <a:chExt cx="0" cy="0"/>
        </a:xfrm>
      </p:grpSpPr>
      <p:sp>
        <p:nvSpPr>
          <p:cNvPr id="568" name="Google Shape;568;g4145e2e57a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9" name="Google Shape;569;g4145e2e57a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Clr>
                <a:schemeClr val="dk1"/>
              </a:buClr>
              <a:buSzPts val="1400"/>
              <a:buFont typeface="Quattrocento Sans"/>
              <a:buAutoNum type="arabicPeriod"/>
            </a:pPr>
            <a:r>
              <a:rPr lang="en" sz="1400">
                <a:solidFill>
                  <a:schemeClr val="dk1"/>
                </a:solidFill>
                <a:latin typeface="Quattrocento Sans"/>
                <a:ea typeface="Quattrocento Sans"/>
                <a:cs typeface="Quattrocento Sans"/>
                <a:sym typeface="Quattrocento Sans"/>
              </a:rPr>
              <a:t>We kept the same nominal values for the parameters that affect the HIV- population as for our general TB model, but we did change these values for the HIV+ population. </a:t>
            </a:r>
            <a:endParaRPr sz="1400">
              <a:solidFill>
                <a:schemeClr val="dk1"/>
              </a:solidFill>
              <a:latin typeface="Quattrocento Sans"/>
              <a:ea typeface="Quattrocento Sans"/>
              <a:cs typeface="Quattrocento Sans"/>
              <a:sym typeface="Quattrocento Sans"/>
            </a:endParaRPr>
          </a:p>
          <a:p>
            <a:pPr indent="-317500" lvl="0" marL="457200" rtl="0" algn="l">
              <a:spcBef>
                <a:spcPts val="0"/>
              </a:spcBef>
              <a:spcAft>
                <a:spcPts val="0"/>
              </a:spcAft>
              <a:buClr>
                <a:schemeClr val="dk1"/>
              </a:buClr>
              <a:buSzPts val="1400"/>
              <a:buFont typeface="Quattrocento Sans"/>
              <a:buAutoNum type="arabicPeriod"/>
            </a:pPr>
            <a:r>
              <a:rPr lang="en" sz="1400">
                <a:solidFill>
                  <a:schemeClr val="dk1"/>
                </a:solidFill>
                <a:latin typeface="Quattrocento Sans"/>
                <a:ea typeface="Quattrocento Sans"/>
                <a:cs typeface="Quattrocento Sans"/>
                <a:sym typeface="Quattrocento Sans"/>
              </a:rPr>
              <a:t>For example, you can see here that nu and nu sub H have different values.</a:t>
            </a:r>
            <a:endParaRPr sz="1400">
              <a:solidFill>
                <a:schemeClr val="dk1"/>
              </a:solidFill>
              <a:latin typeface="Quattrocento Sans"/>
              <a:ea typeface="Quattrocento Sans"/>
              <a:cs typeface="Quattrocento Sans"/>
              <a:sym typeface="Quattrocento Sans"/>
            </a:endParaRPr>
          </a:p>
          <a:p>
            <a:pPr indent="-317500" lvl="0" marL="457200" rtl="0" algn="l">
              <a:spcBef>
                <a:spcPts val="0"/>
              </a:spcBef>
              <a:spcAft>
                <a:spcPts val="0"/>
              </a:spcAft>
              <a:buClr>
                <a:schemeClr val="dk1"/>
              </a:buClr>
              <a:buSzPts val="1400"/>
              <a:buFont typeface="Quattrocento Sans"/>
              <a:buAutoNum type="arabicPeriod"/>
            </a:pPr>
            <a:r>
              <a:rPr lang="en" sz="1400">
                <a:solidFill>
                  <a:schemeClr val="dk1"/>
                </a:solidFill>
                <a:latin typeface="Quattrocento Sans"/>
                <a:ea typeface="Quattrocento Sans"/>
                <a:cs typeface="Quattrocento Sans"/>
                <a:sym typeface="Quattrocento Sans"/>
              </a:rPr>
              <a:t>I’d like to point out that the reason some of these values changed for the HIV positive population is that HIV weakens the immune system. </a:t>
            </a:r>
            <a:endParaRPr sz="1400">
              <a:solidFill>
                <a:schemeClr val="dk1"/>
              </a:solidFill>
              <a:latin typeface="Quattrocento Sans"/>
              <a:ea typeface="Quattrocento Sans"/>
              <a:cs typeface="Quattrocento Sans"/>
              <a:sym typeface="Quattrocento Sans"/>
            </a:endParaRPr>
          </a:p>
          <a:p>
            <a:pPr indent="-317500" lvl="0" marL="457200" rtl="0" algn="l">
              <a:spcBef>
                <a:spcPts val="0"/>
              </a:spcBef>
              <a:spcAft>
                <a:spcPts val="0"/>
              </a:spcAft>
              <a:buClr>
                <a:schemeClr val="dk1"/>
              </a:buClr>
              <a:buSzPts val="1400"/>
              <a:buFont typeface="Quattrocento Sans"/>
              <a:buAutoNum type="arabicPeriod"/>
            </a:pPr>
            <a:r>
              <a:rPr lang="en" sz="1400">
                <a:solidFill>
                  <a:schemeClr val="dk1"/>
                </a:solidFill>
                <a:latin typeface="Quattrocento Sans"/>
                <a:ea typeface="Quattrocento Sans"/>
                <a:cs typeface="Quattrocento Sans"/>
                <a:sym typeface="Quattrocento Sans"/>
              </a:rPr>
              <a:t>So for example, the rate of deterioration from latent to active TB is a lot larger for a person with HIV because of their weakened immune system. </a:t>
            </a:r>
            <a:endParaRPr sz="1400">
              <a:solidFill>
                <a:schemeClr val="dk1"/>
              </a:solidFill>
              <a:latin typeface="Quattrocento Sans"/>
              <a:ea typeface="Quattrocento Sans"/>
              <a:cs typeface="Quattrocento Sans"/>
              <a:sym typeface="Quattrocento Sans"/>
            </a:endParaRPr>
          </a:p>
          <a:p>
            <a:pPr indent="-317500" lvl="0" marL="457200" rtl="0" algn="l">
              <a:spcBef>
                <a:spcPts val="0"/>
              </a:spcBef>
              <a:spcAft>
                <a:spcPts val="0"/>
              </a:spcAft>
              <a:buClr>
                <a:schemeClr val="dk1"/>
              </a:buClr>
              <a:buSzPts val="1400"/>
              <a:buFont typeface="Quattrocento Sans"/>
              <a:buAutoNum type="arabicPeriod"/>
            </a:pPr>
            <a:r>
              <a:rPr lang="en" sz="1400">
                <a:solidFill>
                  <a:schemeClr val="dk1"/>
                </a:solidFill>
                <a:latin typeface="Quattrocento Sans"/>
                <a:ea typeface="Quattrocento Sans"/>
                <a:cs typeface="Quattrocento Sans"/>
                <a:sym typeface="Quattrocento Sans"/>
              </a:rPr>
              <a:t>In other words, they are getting sick faster. </a:t>
            </a:r>
            <a:endParaRPr sz="1400">
              <a:solidFill>
                <a:schemeClr val="dk1"/>
              </a:solidFill>
              <a:latin typeface="Quattrocento Sans"/>
              <a:ea typeface="Quattrocento Sans"/>
              <a:cs typeface="Quattrocento Sans"/>
              <a:sym typeface="Quattrocento Sans"/>
            </a:endParaRPr>
          </a:p>
          <a:p>
            <a:pPr indent="-317500" lvl="0" marL="457200" rtl="0" algn="l">
              <a:spcBef>
                <a:spcPts val="0"/>
              </a:spcBef>
              <a:spcAft>
                <a:spcPts val="0"/>
              </a:spcAft>
              <a:buClr>
                <a:schemeClr val="dk1"/>
              </a:buClr>
              <a:buSzPts val="1400"/>
              <a:buFont typeface="Quattrocento Sans"/>
              <a:buAutoNum type="arabicPeriod"/>
            </a:pPr>
            <a:r>
              <a:rPr lang="en" sz="1400">
                <a:solidFill>
                  <a:schemeClr val="dk1"/>
                </a:solidFill>
                <a:latin typeface="Quattrocento Sans"/>
                <a:ea typeface="Quattrocento Sans"/>
                <a:cs typeface="Quattrocento Sans"/>
                <a:sym typeface="Quattrocento Sans"/>
              </a:rPr>
              <a:t>Each of these parameters on the screen also has a respective range associated with it, where the lower bound is 20% less than the nominal value and the upper bound is 20% above the nominal value. </a:t>
            </a:r>
            <a:endParaRPr sz="1400">
              <a:solidFill>
                <a:schemeClr val="dk1"/>
              </a:solidFill>
              <a:latin typeface="Quattrocento Sans"/>
              <a:ea typeface="Quattrocento Sans"/>
              <a:cs typeface="Quattrocento Sans"/>
              <a:sym typeface="Quattrocento Sans"/>
            </a:endParaRPr>
          </a:p>
          <a:p>
            <a:pPr indent="-317500" lvl="0" marL="457200" rtl="0" algn="l">
              <a:spcBef>
                <a:spcPts val="0"/>
              </a:spcBef>
              <a:spcAft>
                <a:spcPts val="0"/>
              </a:spcAft>
              <a:buClr>
                <a:schemeClr val="dk1"/>
              </a:buClr>
              <a:buSzPts val="1400"/>
              <a:buFont typeface="Quattrocento Sans"/>
              <a:buAutoNum type="arabicPeriod"/>
            </a:pPr>
            <a:r>
              <a:rPr lang="en" sz="1400">
                <a:solidFill>
                  <a:schemeClr val="dk1"/>
                </a:solidFill>
                <a:latin typeface="Quattrocento Sans"/>
                <a:ea typeface="Quattrocento Sans"/>
                <a:cs typeface="Quattrocento Sans"/>
                <a:sym typeface="Quattrocento Sans"/>
              </a:rPr>
              <a:t>These ranges, once again, are important for us when conducting our sensitivity analysis. </a:t>
            </a:r>
            <a:endParaRPr sz="1400">
              <a:latin typeface="Quattrocento Sans"/>
              <a:ea typeface="Quattrocento Sans"/>
              <a:cs typeface="Quattrocento Sans"/>
              <a:sym typeface="Quattrocento San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6" name="Shape 576"/>
        <p:cNvGrpSpPr/>
        <p:nvPr/>
      </p:nvGrpSpPr>
      <p:grpSpPr>
        <a:xfrm>
          <a:off x="0" y="0"/>
          <a:ext cx="0" cy="0"/>
          <a:chOff x="0" y="0"/>
          <a:chExt cx="0" cy="0"/>
        </a:xfrm>
      </p:grpSpPr>
      <p:sp>
        <p:nvSpPr>
          <p:cNvPr id="577" name="Google Shape;577;g3db5d245d3_5_1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8" name="Google Shape;578;g3db5d245d3_5_1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68300" lvl="0" marL="457200" rtl="0" algn="l">
              <a:spcBef>
                <a:spcPts val="0"/>
              </a:spcBef>
              <a:spcAft>
                <a:spcPts val="0"/>
              </a:spcAft>
              <a:buClr>
                <a:schemeClr val="dk1"/>
              </a:buClr>
              <a:buSzPts val="2200"/>
              <a:buFont typeface="Quattrocento Sans"/>
              <a:buChar char="●"/>
            </a:pPr>
            <a:r>
              <a:rPr lang="en" sz="2200">
                <a:solidFill>
                  <a:schemeClr val="dk1"/>
                </a:solidFill>
                <a:latin typeface="Quattrocento Sans"/>
                <a:ea typeface="Quattrocento Sans"/>
                <a:cs typeface="Quattrocento Sans"/>
                <a:sym typeface="Quattrocento Sans"/>
              </a:rPr>
              <a:t>Using these nominal values, we plotted the dynamics of the 8 populations over time.</a:t>
            </a:r>
            <a:endParaRPr sz="2200">
              <a:solidFill>
                <a:schemeClr val="dk1"/>
              </a:solidFill>
              <a:latin typeface="Quattrocento Sans"/>
              <a:ea typeface="Quattrocento Sans"/>
              <a:cs typeface="Quattrocento Sans"/>
              <a:sym typeface="Quattrocento Sans"/>
            </a:endParaRPr>
          </a:p>
          <a:p>
            <a:pPr indent="-368300" lvl="0" marL="457200" rtl="0" algn="l">
              <a:spcBef>
                <a:spcPts val="0"/>
              </a:spcBef>
              <a:spcAft>
                <a:spcPts val="0"/>
              </a:spcAft>
              <a:buClr>
                <a:schemeClr val="dk1"/>
              </a:buClr>
              <a:buSzPts val="2200"/>
              <a:buFont typeface="Quattrocento Sans"/>
              <a:buChar char="●"/>
            </a:pPr>
            <a:r>
              <a:rPr lang="en" sz="2200">
                <a:solidFill>
                  <a:schemeClr val="dk1"/>
                </a:solidFill>
                <a:latin typeface="Quattrocento Sans"/>
                <a:ea typeface="Quattrocento Sans"/>
                <a:cs typeface="Quattrocento Sans"/>
                <a:sym typeface="Quattrocento Sans"/>
              </a:rPr>
              <a:t>For our initial conditions, we once again started with a total of 1000 people, where 990 were </a:t>
            </a:r>
            <a:r>
              <a:rPr lang="en" sz="2200">
                <a:solidFill>
                  <a:schemeClr val="dk1"/>
                </a:solidFill>
                <a:latin typeface="Quattrocento Sans"/>
                <a:ea typeface="Quattrocento Sans"/>
                <a:cs typeface="Quattrocento Sans"/>
                <a:sym typeface="Quattrocento Sans"/>
              </a:rPr>
              <a:t>susceptible</a:t>
            </a:r>
            <a:r>
              <a:rPr lang="en" sz="2200">
                <a:solidFill>
                  <a:schemeClr val="dk1"/>
                </a:solidFill>
                <a:latin typeface="Quattrocento Sans"/>
                <a:ea typeface="Quattrocento Sans"/>
                <a:cs typeface="Quattrocento Sans"/>
                <a:sym typeface="Quattrocento Sans"/>
              </a:rPr>
              <a:t> and 10 were exposed. </a:t>
            </a:r>
            <a:endParaRPr sz="2200">
              <a:solidFill>
                <a:schemeClr val="dk1"/>
              </a:solidFill>
              <a:latin typeface="Quattrocento Sans"/>
              <a:ea typeface="Quattrocento Sans"/>
              <a:cs typeface="Quattrocento Sans"/>
              <a:sym typeface="Quattrocento Sans"/>
            </a:endParaRPr>
          </a:p>
          <a:p>
            <a:pPr indent="-368300" lvl="0" marL="457200" rtl="0" algn="l">
              <a:spcBef>
                <a:spcPts val="0"/>
              </a:spcBef>
              <a:spcAft>
                <a:spcPts val="0"/>
              </a:spcAft>
              <a:buClr>
                <a:schemeClr val="dk1"/>
              </a:buClr>
              <a:buSzPts val="2200"/>
              <a:buFont typeface="Quattrocento Sans"/>
              <a:buChar char="●"/>
            </a:pPr>
            <a:r>
              <a:rPr lang="en" sz="2200">
                <a:solidFill>
                  <a:schemeClr val="dk1"/>
                </a:solidFill>
                <a:latin typeface="Quattrocento Sans"/>
                <a:ea typeface="Quattrocento Sans"/>
                <a:cs typeface="Quattrocento Sans"/>
                <a:sym typeface="Quattrocento Sans"/>
              </a:rPr>
              <a:t>The whole population started HIV-.</a:t>
            </a:r>
            <a:endParaRPr sz="2200">
              <a:solidFill>
                <a:schemeClr val="dk1"/>
              </a:solidFill>
              <a:latin typeface="Quattrocento Sans"/>
              <a:ea typeface="Quattrocento Sans"/>
              <a:cs typeface="Quattrocento Sans"/>
              <a:sym typeface="Quattrocento Sans"/>
            </a:endParaRPr>
          </a:p>
          <a:p>
            <a:pPr indent="-368300" lvl="0" marL="457200" rtl="0" algn="l">
              <a:spcBef>
                <a:spcPts val="0"/>
              </a:spcBef>
              <a:spcAft>
                <a:spcPts val="0"/>
              </a:spcAft>
              <a:buClr>
                <a:schemeClr val="dk1"/>
              </a:buClr>
              <a:buSzPts val="2200"/>
              <a:buFont typeface="Quattrocento Sans"/>
              <a:buChar char="●"/>
            </a:pPr>
            <a:r>
              <a:rPr lang="en" sz="2200">
                <a:solidFill>
                  <a:schemeClr val="dk1"/>
                </a:solidFill>
                <a:latin typeface="Quattrocento Sans"/>
                <a:ea typeface="Quattrocento Sans"/>
                <a:cs typeface="Quattrocento Sans"/>
                <a:sym typeface="Quattrocento Sans"/>
              </a:rPr>
              <a:t>You may wonder why our i</a:t>
            </a:r>
            <a:r>
              <a:rPr lang="en" sz="2200">
                <a:solidFill>
                  <a:schemeClr val="dk1"/>
                </a:solidFill>
                <a:latin typeface="Quattrocento Sans"/>
                <a:ea typeface="Quattrocento Sans"/>
                <a:cs typeface="Quattrocento Sans"/>
                <a:sym typeface="Quattrocento Sans"/>
              </a:rPr>
              <a:t>nitial population did not include individuals with HIV. </a:t>
            </a:r>
            <a:endParaRPr sz="2200">
              <a:solidFill>
                <a:schemeClr val="dk1"/>
              </a:solidFill>
              <a:latin typeface="Quattrocento Sans"/>
              <a:ea typeface="Quattrocento Sans"/>
              <a:cs typeface="Quattrocento Sans"/>
              <a:sym typeface="Quattrocento Sans"/>
            </a:endParaRPr>
          </a:p>
          <a:p>
            <a:pPr indent="-368300" lvl="0" marL="457200" rtl="0" algn="l">
              <a:spcBef>
                <a:spcPts val="0"/>
              </a:spcBef>
              <a:spcAft>
                <a:spcPts val="0"/>
              </a:spcAft>
              <a:buClr>
                <a:schemeClr val="dk1"/>
              </a:buClr>
              <a:buSzPts val="2200"/>
              <a:buFont typeface="Quattrocento Sans"/>
              <a:buChar char="●"/>
            </a:pPr>
            <a:r>
              <a:rPr lang="en" sz="2200">
                <a:solidFill>
                  <a:schemeClr val="dk1"/>
                </a:solidFill>
                <a:latin typeface="Quattrocento Sans"/>
                <a:ea typeface="Quattrocento Sans"/>
                <a:cs typeface="Quattrocento Sans"/>
                <a:sym typeface="Quattrocento Sans"/>
              </a:rPr>
              <a:t>We did this to account for the start of both epidemics.</a:t>
            </a:r>
            <a:endParaRPr sz="2200">
              <a:solidFill>
                <a:schemeClr val="dk1"/>
              </a:solidFill>
              <a:latin typeface="Quattrocento Sans"/>
              <a:ea typeface="Quattrocento Sans"/>
              <a:cs typeface="Quattrocento Sans"/>
              <a:sym typeface="Quattrocento Sans"/>
            </a:endParaRPr>
          </a:p>
          <a:p>
            <a:pPr indent="-368300" lvl="0" marL="457200" rtl="0" algn="l">
              <a:spcBef>
                <a:spcPts val="0"/>
              </a:spcBef>
              <a:spcAft>
                <a:spcPts val="0"/>
              </a:spcAft>
              <a:buClr>
                <a:schemeClr val="dk1"/>
              </a:buClr>
              <a:buSzPts val="2200"/>
              <a:buFont typeface="Quattrocento Sans"/>
              <a:buChar char="●"/>
            </a:pPr>
            <a:r>
              <a:rPr lang="en" sz="2200">
                <a:solidFill>
                  <a:schemeClr val="dk1"/>
                </a:solidFill>
                <a:latin typeface="Quattrocento Sans"/>
                <a:ea typeface="Quattrocento Sans"/>
                <a:cs typeface="Quattrocento Sans"/>
                <a:sym typeface="Quattrocento Sans"/>
              </a:rPr>
              <a:t>From here, we move on to the sensitivity analysis for our new model.</a:t>
            </a:r>
            <a:endParaRPr sz="2200">
              <a:solidFill>
                <a:schemeClr val="dk1"/>
              </a:solidFill>
              <a:latin typeface="Quattrocento Sans"/>
              <a:ea typeface="Quattrocento Sans"/>
              <a:cs typeface="Quattrocento Sans"/>
              <a:sym typeface="Quattrocento Sans"/>
            </a:endParaRPr>
          </a:p>
          <a:p>
            <a:pPr indent="0" lvl="0" marL="0" rtl="0" algn="l">
              <a:spcBef>
                <a:spcPts val="0"/>
              </a:spcBef>
              <a:spcAft>
                <a:spcPts val="0"/>
              </a:spcAft>
              <a:buNone/>
            </a:pPr>
            <a:r>
              <a:t/>
            </a:r>
            <a:endParaRPr sz="2200">
              <a:solidFill>
                <a:schemeClr val="dk1"/>
              </a:solidFill>
              <a:latin typeface="Quattrocento Sans"/>
              <a:ea typeface="Quattrocento Sans"/>
              <a:cs typeface="Quattrocento Sans"/>
              <a:sym typeface="Quattrocento San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 name="Shape 83"/>
        <p:cNvGrpSpPr/>
        <p:nvPr/>
      </p:nvGrpSpPr>
      <p:grpSpPr>
        <a:xfrm>
          <a:off x="0" y="0"/>
          <a:ext cx="0" cy="0"/>
          <a:chOff x="0" y="0"/>
          <a:chExt cx="0" cy="0"/>
        </a:xfrm>
      </p:grpSpPr>
      <p:sp>
        <p:nvSpPr>
          <p:cNvPr id="84" name="Google Shape;84;g3d8c66516b_0_1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3d8c66516b_0_1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chemeClr val="dk1"/>
              </a:buClr>
              <a:buSzPts val="1800"/>
              <a:buFont typeface="Quattrocento Sans"/>
              <a:buChar char="●"/>
            </a:pPr>
            <a:r>
              <a:rPr lang="en" sz="1800">
                <a:solidFill>
                  <a:schemeClr val="dk1"/>
                </a:solidFill>
                <a:latin typeface="Quattrocento Sans"/>
                <a:ea typeface="Quattrocento Sans"/>
                <a:cs typeface="Quattrocento Sans"/>
                <a:sym typeface="Quattrocento Sans"/>
              </a:rPr>
              <a:t>Tuberculosis is an infectious disease that affects approx. </a:t>
            </a:r>
            <a:endParaRPr sz="1800">
              <a:solidFill>
                <a:schemeClr val="dk1"/>
              </a:solidFill>
              <a:latin typeface="Quattrocento Sans"/>
              <a:ea typeface="Quattrocento Sans"/>
              <a:cs typeface="Quattrocento Sans"/>
              <a:sym typeface="Quattrocento Sans"/>
            </a:endParaRPr>
          </a:p>
          <a:p>
            <a:pPr indent="-342900" lvl="0" marL="457200" rtl="0" algn="l">
              <a:spcBef>
                <a:spcPts val="0"/>
              </a:spcBef>
              <a:spcAft>
                <a:spcPts val="0"/>
              </a:spcAft>
              <a:buClr>
                <a:schemeClr val="dk1"/>
              </a:buClr>
              <a:buSzPts val="1800"/>
              <a:buFont typeface="Quattrocento Sans"/>
              <a:buChar char="●"/>
            </a:pPr>
            <a:r>
              <a:rPr lang="en" sz="1800">
                <a:solidFill>
                  <a:schemeClr val="dk1"/>
                </a:solidFill>
                <a:latin typeface="Quattrocento Sans"/>
                <a:ea typeface="Quattrocento Sans"/>
                <a:cs typeface="Quattrocento Sans"/>
                <a:sym typeface="Quattrocento Sans"/>
              </a:rPr>
              <a:t>⅓ of the global population. </a:t>
            </a:r>
            <a:endParaRPr sz="1800">
              <a:solidFill>
                <a:schemeClr val="dk1"/>
              </a:solidFill>
              <a:latin typeface="Quattrocento Sans"/>
              <a:ea typeface="Quattrocento Sans"/>
              <a:cs typeface="Quattrocento Sans"/>
              <a:sym typeface="Quattrocento Sans"/>
            </a:endParaRPr>
          </a:p>
          <a:p>
            <a:pPr indent="-342900" lvl="0" marL="457200" rtl="0" algn="l">
              <a:spcBef>
                <a:spcPts val="0"/>
              </a:spcBef>
              <a:spcAft>
                <a:spcPts val="0"/>
              </a:spcAft>
              <a:buClr>
                <a:schemeClr val="dk1"/>
              </a:buClr>
              <a:buSzPts val="1800"/>
              <a:buFont typeface="Quattrocento Sans"/>
              <a:buChar char="●"/>
            </a:pPr>
            <a:r>
              <a:rPr lang="en" sz="1800">
                <a:solidFill>
                  <a:schemeClr val="dk1"/>
                </a:solidFill>
                <a:latin typeface="Quattrocento Sans"/>
                <a:ea typeface="Quattrocento Sans"/>
                <a:cs typeface="Quattrocento Sans"/>
                <a:sym typeface="Quattrocento Sans"/>
              </a:rPr>
              <a:t>In 2016, it was actually one of the top ten causes of death worldwide, outranking HIV and malaria. </a:t>
            </a:r>
            <a:endParaRPr sz="1800">
              <a:solidFill>
                <a:schemeClr val="dk1"/>
              </a:solidFill>
              <a:latin typeface="Quattrocento Sans"/>
              <a:ea typeface="Quattrocento Sans"/>
              <a:cs typeface="Quattrocento Sans"/>
              <a:sym typeface="Quattrocento Sans"/>
            </a:endParaRPr>
          </a:p>
          <a:p>
            <a:pPr indent="-342900" lvl="0" marL="457200" rtl="0" algn="l">
              <a:spcBef>
                <a:spcPts val="0"/>
              </a:spcBef>
              <a:spcAft>
                <a:spcPts val="0"/>
              </a:spcAft>
              <a:buClr>
                <a:schemeClr val="dk1"/>
              </a:buClr>
              <a:buSzPts val="1800"/>
              <a:buFont typeface="Quattrocento Sans"/>
              <a:buChar char="●"/>
            </a:pPr>
            <a:r>
              <a:rPr lang="en" sz="1800">
                <a:solidFill>
                  <a:schemeClr val="dk1"/>
                </a:solidFill>
                <a:latin typeface="Quattrocento Sans"/>
                <a:ea typeface="Quattrocento Sans"/>
                <a:cs typeface="Quattrocento Sans"/>
                <a:sym typeface="Quattrocento Sans"/>
              </a:rPr>
              <a:t>Although it is more prevalent in developing countries, no country has eradicated it so even in the US there are about 13 million people with some form of tuberculosis. </a:t>
            </a:r>
            <a:endParaRPr sz="1800">
              <a:solidFill>
                <a:schemeClr val="dk1"/>
              </a:solidFill>
              <a:latin typeface="Quattrocento Sans"/>
              <a:ea typeface="Quattrocento Sans"/>
              <a:cs typeface="Quattrocento Sans"/>
              <a:sym typeface="Quattrocento Sans"/>
            </a:endParaRPr>
          </a:p>
          <a:p>
            <a:pPr indent="-342900" lvl="0" marL="457200" rtl="0" algn="l">
              <a:spcBef>
                <a:spcPts val="0"/>
              </a:spcBef>
              <a:spcAft>
                <a:spcPts val="0"/>
              </a:spcAft>
              <a:buClr>
                <a:schemeClr val="dk1"/>
              </a:buClr>
              <a:buSzPts val="1800"/>
              <a:buFont typeface="Quattrocento Sans"/>
              <a:buChar char="●"/>
            </a:pPr>
            <a:r>
              <a:rPr lang="en" sz="1800">
                <a:solidFill>
                  <a:schemeClr val="dk1"/>
                </a:solidFill>
                <a:latin typeface="Quattrocento Sans"/>
                <a:ea typeface="Quattrocento Sans"/>
                <a:cs typeface="Quattrocento Sans"/>
                <a:sym typeface="Quattrocento Sans"/>
              </a:rPr>
              <a:t>We are interested in finding a solution to this global health problem.</a:t>
            </a:r>
            <a:endParaRPr>
              <a:solidFill>
                <a:schemeClr val="dk1"/>
              </a:solidFill>
            </a:endParaRPr>
          </a:p>
          <a:p>
            <a:pPr indent="0" lvl="0" marL="0" rtl="0" algn="l">
              <a:spcBef>
                <a:spcPts val="0"/>
              </a:spcBef>
              <a:spcAft>
                <a:spcPts val="0"/>
              </a:spcAft>
              <a:buClr>
                <a:schemeClr val="dk1"/>
              </a:buClr>
              <a:buSzPts val="1100"/>
              <a:buFont typeface="Arial"/>
              <a:buNone/>
            </a:pPr>
            <a:r>
              <a:t/>
            </a:r>
            <a:endParaRPr sz="1800">
              <a:solidFill>
                <a:schemeClr val="dk1"/>
              </a:solidFill>
              <a:latin typeface="Quattrocento Sans"/>
              <a:ea typeface="Quattrocento Sans"/>
              <a:cs typeface="Quattrocento Sans"/>
              <a:sym typeface="Quattrocento Sans"/>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6" name="Shape 586"/>
        <p:cNvGrpSpPr/>
        <p:nvPr/>
      </p:nvGrpSpPr>
      <p:grpSpPr>
        <a:xfrm>
          <a:off x="0" y="0"/>
          <a:ext cx="0" cy="0"/>
          <a:chOff x="0" y="0"/>
          <a:chExt cx="0" cy="0"/>
        </a:xfrm>
      </p:grpSpPr>
      <p:sp>
        <p:nvSpPr>
          <p:cNvPr id="587" name="Google Shape;587;g3d9676d5c1_11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8" name="Google Shape;588;g3d9676d5c1_11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68300" lvl="0" marL="457200" rtl="0" algn="l">
              <a:spcBef>
                <a:spcPts val="0"/>
              </a:spcBef>
              <a:spcAft>
                <a:spcPts val="0"/>
              </a:spcAft>
              <a:buClr>
                <a:schemeClr val="dk1"/>
              </a:buClr>
              <a:buSzPts val="2200"/>
              <a:buFont typeface="Quattrocento Sans"/>
              <a:buChar char="●"/>
            </a:pPr>
            <a:r>
              <a:rPr lang="en" sz="2200">
                <a:solidFill>
                  <a:schemeClr val="dk1"/>
                </a:solidFill>
                <a:latin typeface="Quattrocento Sans"/>
                <a:ea typeface="Quattrocento Sans"/>
                <a:cs typeface="Quattrocento Sans"/>
                <a:sym typeface="Quattrocento Sans"/>
              </a:rPr>
              <a:t>As a quick refresher, to conduct sensitivity analysis, we needed a function to analyze. </a:t>
            </a:r>
            <a:endParaRPr sz="2200">
              <a:solidFill>
                <a:schemeClr val="dk1"/>
              </a:solidFill>
              <a:latin typeface="Quattrocento Sans"/>
              <a:ea typeface="Quattrocento Sans"/>
              <a:cs typeface="Quattrocento Sans"/>
              <a:sym typeface="Quattrocento Sans"/>
            </a:endParaRPr>
          </a:p>
          <a:p>
            <a:pPr indent="-368300" lvl="0" marL="457200" rtl="0" algn="l">
              <a:spcBef>
                <a:spcPts val="0"/>
              </a:spcBef>
              <a:spcAft>
                <a:spcPts val="0"/>
              </a:spcAft>
              <a:buClr>
                <a:schemeClr val="dk1"/>
              </a:buClr>
              <a:buSzPts val="2200"/>
              <a:buFont typeface="Quattrocento Sans"/>
              <a:buChar char="●"/>
            </a:pPr>
            <a:r>
              <a:rPr lang="en" sz="2200">
                <a:solidFill>
                  <a:schemeClr val="dk1"/>
                </a:solidFill>
                <a:latin typeface="Quattrocento Sans"/>
                <a:ea typeface="Quattrocento Sans"/>
                <a:cs typeface="Quattrocento Sans"/>
                <a:sym typeface="Quattrocento Sans"/>
              </a:rPr>
              <a:t>We modified our original function to fit our new model, so it still gives us the proportion of the population that is either exposed or infectious at any given time and now includes the exposed and infectious HIV+ populations.</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6" name="Shape 596"/>
        <p:cNvGrpSpPr/>
        <p:nvPr/>
      </p:nvGrpSpPr>
      <p:grpSpPr>
        <a:xfrm>
          <a:off x="0" y="0"/>
          <a:ext cx="0" cy="0"/>
          <a:chOff x="0" y="0"/>
          <a:chExt cx="0" cy="0"/>
        </a:xfrm>
      </p:grpSpPr>
      <p:sp>
        <p:nvSpPr>
          <p:cNvPr id="597" name="Google Shape;597;g3d8c66516b_2_2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8" name="Google Shape;598;g3d8c66516b_2_2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Beth</a:t>
            </a:r>
            <a:endParaRPr/>
          </a:p>
          <a:p>
            <a:pPr indent="0" lvl="0" marL="0" rtl="0" algn="l">
              <a:spcBef>
                <a:spcPts val="0"/>
              </a:spcBef>
              <a:spcAft>
                <a:spcPts val="0"/>
              </a:spcAft>
              <a:buNone/>
            </a:pPr>
            <a:r>
              <a:rPr lang="en"/>
              <a:t>After following the same roadmap previously discussed for our non-HIV model, we conduct sensitivity analysis on the new model to know which parameters are driving our new scalar output function. Here is a video compiled over a span of 300 years showing which parameters are driving our function at different times.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7" name="Shape 607"/>
        <p:cNvGrpSpPr/>
        <p:nvPr/>
      </p:nvGrpSpPr>
      <p:grpSpPr>
        <a:xfrm>
          <a:off x="0" y="0"/>
          <a:ext cx="0" cy="0"/>
          <a:chOff x="0" y="0"/>
          <a:chExt cx="0" cy="0"/>
        </a:xfrm>
      </p:grpSpPr>
      <p:sp>
        <p:nvSpPr>
          <p:cNvPr id="608" name="Google Shape;608;g3d8c66516b_2_2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9" name="Google Shape;609;g3d8c66516b_2_2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Beth</a:t>
            </a:r>
            <a:endParaRPr/>
          </a:p>
          <a:p>
            <a:pPr indent="0" lvl="0" marL="0" rtl="0" algn="l">
              <a:spcBef>
                <a:spcPts val="0"/>
              </a:spcBef>
              <a:spcAft>
                <a:spcPts val="0"/>
              </a:spcAft>
              <a:buNone/>
            </a:pPr>
            <a:r>
              <a:rPr lang="en"/>
              <a:t>HIV spreads through unsafe sexual practice and dirty needles so by emphasizing and educating people about the importance of safe sex and sterile medicinal practices, we can decrease mu. </a:t>
            </a:r>
            <a:endParaRPr/>
          </a:p>
          <a:p>
            <a:pPr indent="0" lvl="0" marL="0" rtl="0" algn="l">
              <a:spcBef>
                <a:spcPts val="0"/>
              </a:spcBef>
              <a:spcAft>
                <a:spcPts val="0"/>
              </a:spcAft>
              <a:buNone/>
            </a:pPr>
            <a:r>
              <a:rPr lang="en"/>
              <a:t>*note: the other aren’t significant because our initial population does not include any HIV+ people. Over time, people enter the HIV+ populations through mu, however it is not significant enough timespan during our time span.</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5" name="Shape 625"/>
        <p:cNvGrpSpPr/>
        <p:nvPr/>
      </p:nvGrpSpPr>
      <p:grpSpPr>
        <a:xfrm>
          <a:off x="0" y="0"/>
          <a:ext cx="0" cy="0"/>
          <a:chOff x="0" y="0"/>
          <a:chExt cx="0" cy="0"/>
        </a:xfrm>
      </p:grpSpPr>
      <p:sp>
        <p:nvSpPr>
          <p:cNvPr id="626" name="Google Shape;626;g3e47f0996b_6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7" name="Google Shape;627;g3e47f0996b_6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chemeClr val="dk1"/>
              </a:buClr>
              <a:buSzPts val="1800"/>
              <a:buFont typeface="Quattrocento Sans"/>
              <a:buChar char="●"/>
            </a:pPr>
            <a:r>
              <a:rPr lang="en" sz="1800">
                <a:solidFill>
                  <a:schemeClr val="dk1"/>
                </a:solidFill>
                <a:latin typeface="Quattrocento Sans"/>
                <a:ea typeface="Quattrocento Sans"/>
                <a:cs typeface="Quattrocento Sans"/>
                <a:sym typeface="Quattrocento Sans"/>
              </a:rPr>
              <a:t>As you may recall, our goal in conducting this research has been to use compartmental modeling and </a:t>
            </a:r>
            <a:r>
              <a:rPr lang="en" sz="1800">
                <a:solidFill>
                  <a:schemeClr val="dk1"/>
                </a:solidFill>
                <a:latin typeface="Quattrocento Sans"/>
                <a:ea typeface="Quattrocento Sans"/>
                <a:cs typeface="Quattrocento Sans"/>
                <a:sym typeface="Quattrocento Sans"/>
              </a:rPr>
              <a:t>sensitivity</a:t>
            </a:r>
            <a:r>
              <a:rPr lang="en" sz="1800">
                <a:solidFill>
                  <a:schemeClr val="dk1"/>
                </a:solidFill>
                <a:latin typeface="Quattrocento Sans"/>
                <a:ea typeface="Quattrocento Sans"/>
                <a:cs typeface="Quattrocento Sans"/>
                <a:sym typeface="Quattrocento Sans"/>
              </a:rPr>
              <a:t> analysis to determine the best way to eradicate tuberculosis. </a:t>
            </a:r>
            <a:endParaRPr sz="1800">
              <a:solidFill>
                <a:schemeClr val="dk1"/>
              </a:solidFill>
              <a:latin typeface="Quattrocento Sans"/>
              <a:ea typeface="Quattrocento Sans"/>
              <a:cs typeface="Quattrocento Sans"/>
              <a:sym typeface="Quattrocento Sans"/>
            </a:endParaRPr>
          </a:p>
          <a:p>
            <a:pPr indent="-342900" lvl="0" marL="457200" rtl="0" algn="l">
              <a:spcBef>
                <a:spcPts val="0"/>
              </a:spcBef>
              <a:spcAft>
                <a:spcPts val="0"/>
              </a:spcAft>
              <a:buClr>
                <a:schemeClr val="dk1"/>
              </a:buClr>
              <a:buSzPts val="1800"/>
              <a:buFont typeface="Quattrocento Sans"/>
              <a:buChar char="●"/>
            </a:pPr>
            <a:r>
              <a:rPr lang="en" sz="1800">
                <a:solidFill>
                  <a:schemeClr val="dk1"/>
                </a:solidFill>
                <a:latin typeface="Quattrocento Sans"/>
                <a:ea typeface="Quattrocento Sans"/>
                <a:cs typeface="Quattrocento Sans"/>
                <a:sym typeface="Quattrocento Sans"/>
              </a:rPr>
              <a:t>We’ve discussed two models: one to represent a tuberculosis epidemic where HIV is not prevalent and one to represent a tuberculosis epidemic where HIV is prevalent. </a:t>
            </a:r>
            <a:endParaRPr sz="1800">
              <a:solidFill>
                <a:schemeClr val="dk1"/>
              </a:solidFill>
              <a:latin typeface="Quattrocento Sans"/>
              <a:ea typeface="Quattrocento Sans"/>
              <a:cs typeface="Quattrocento Sans"/>
              <a:sym typeface="Quattrocento Sans"/>
            </a:endParaRPr>
          </a:p>
          <a:p>
            <a:pPr indent="0" lvl="0" marL="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4" name="Shape 634"/>
        <p:cNvGrpSpPr/>
        <p:nvPr/>
      </p:nvGrpSpPr>
      <p:grpSpPr>
        <a:xfrm>
          <a:off x="0" y="0"/>
          <a:ext cx="0" cy="0"/>
          <a:chOff x="0" y="0"/>
          <a:chExt cx="0" cy="0"/>
        </a:xfrm>
      </p:grpSpPr>
      <p:sp>
        <p:nvSpPr>
          <p:cNvPr id="635" name="Google Shape;635;g3e47f0996b_11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6" name="Google Shape;636;g3e47f0996b_11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chemeClr val="dk1"/>
              </a:buClr>
              <a:buSzPts val="1800"/>
              <a:buFont typeface="Quattrocento Sans"/>
              <a:buChar char="●"/>
            </a:pPr>
            <a:r>
              <a:rPr lang="en" sz="1800">
                <a:solidFill>
                  <a:schemeClr val="dk1"/>
                </a:solidFill>
                <a:latin typeface="Quattrocento Sans"/>
                <a:ea typeface="Quattrocento Sans"/>
                <a:cs typeface="Quattrocento Sans"/>
                <a:sym typeface="Quattrocento Sans"/>
              </a:rPr>
              <a:t>We’ve discussed two models: one to represent a tuberculosis epidemic where HIV is not prevalent and one to represent a tuberculosis epidemic where HIV is prevalent. </a:t>
            </a:r>
            <a:endParaRPr sz="1800">
              <a:solidFill>
                <a:schemeClr val="dk1"/>
              </a:solidFill>
              <a:latin typeface="Quattrocento Sans"/>
              <a:ea typeface="Quattrocento Sans"/>
              <a:cs typeface="Quattrocento Sans"/>
              <a:sym typeface="Quattrocento Sans"/>
            </a:endParaRPr>
          </a:p>
          <a:p>
            <a:pPr indent="-342900" lvl="0" marL="457200" rtl="0" algn="l">
              <a:spcBef>
                <a:spcPts val="0"/>
              </a:spcBef>
              <a:spcAft>
                <a:spcPts val="0"/>
              </a:spcAft>
              <a:buClr>
                <a:schemeClr val="dk1"/>
              </a:buClr>
              <a:buSzPts val="1800"/>
              <a:buFont typeface="Quattrocento Sans"/>
              <a:buChar char="●"/>
            </a:pPr>
            <a:r>
              <a:rPr lang="en" sz="1800">
                <a:solidFill>
                  <a:schemeClr val="dk1"/>
                </a:solidFill>
                <a:latin typeface="Quattrocento Sans"/>
                <a:ea typeface="Quattrocento Sans"/>
                <a:cs typeface="Quattrocento Sans"/>
                <a:sym typeface="Quattrocento Sans"/>
              </a:rPr>
              <a:t>Using time-dependent sensitivity analysis via active subspaces, we have found that what we need to target throughout an epidemic changes over time. </a:t>
            </a:r>
            <a:endParaRPr sz="1800">
              <a:solidFill>
                <a:schemeClr val="dk1"/>
              </a:solidFill>
              <a:latin typeface="Quattrocento Sans"/>
              <a:ea typeface="Quattrocento Sans"/>
              <a:cs typeface="Quattrocento Sans"/>
              <a:sym typeface="Quattrocento Sans"/>
            </a:endParaRPr>
          </a:p>
          <a:p>
            <a:pPr indent="0" lvl="0" marL="45720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0" name="Shape 640"/>
        <p:cNvGrpSpPr/>
        <p:nvPr/>
      </p:nvGrpSpPr>
      <p:grpSpPr>
        <a:xfrm>
          <a:off x="0" y="0"/>
          <a:ext cx="0" cy="0"/>
          <a:chOff x="0" y="0"/>
          <a:chExt cx="0" cy="0"/>
        </a:xfrm>
      </p:grpSpPr>
      <p:sp>
        <p:nvSpPr>
          <p:cNvPr id="641" name="Google Shape;641;g3e47f0996b_11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2" name="Google Shape;642;g3e47f0996b_11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chemeClr val="dk1"/>
              </a:buClr>
              <a:buSzPts val="1800"/>
              <a:buFont typeface="Quattrocento Sans"/>
              <a:buChar char="●"/>
            </a:pPr>
            <a:r>
              <a:rPr lang="en" sz="1800">
                <a:solidFill>
                  <a:schemeClr val="dk1"/>
                </a:solidFill>
                <a:latin typeface="Quattrocento Sans"/>
                <a:ea typeface="Quattrocento Sans"/>
                <a:cs typeface="Quattrocento Sans"/>
                <a:sym typeface="Quattrocento Sans"/>
              </a:rPr>
              <a:t>At the start of an epidemic, our research has shown it is important to limit the spread of disease by targeting the contact and infection rate, and towards the end we have seen that targeting latent tuberculosis or the spread of HIV can be very important.</a:t>
            </a:r>
            <a:endParaRPr sz="1800">
              <a:solidFill>
                <a:schemeClr val="dk1"/>
              </a:solidFill>
              <a:latin typeface="Quattrocento Sans"/>
              <a:ea typeface="Quattrocento Sans"/>
              <a:cs typeface="Quattrocento Sans"/>
              <a:sym typeface="Quattrocento Sans"/>
            </a:endParaRPr>
          </a:p>
          <a:p>
            <a:pPr indent="-342900" lvl="0" marL="457200" rtl="0" algn="l">
              <a:spcBef>
                <a:spcPts val="0"/>
              </a:spcBef>
              <a:spcAft>
                <a:spcPts val="0"/>
              </a:spcAft>
              <a:buClr>
                <a:schemeClr val="dk1"/>
              </a:buClr>
              <a:buSzPts val="1800"/>
              <a:buFont typeface="Quattrocento Sans"/>
              <a:buChar char="●"/>
            </a:pPr>
            <a:r>
              <a:rPr lang="en" sz="1800">
                <a:solidFill>
                  <a:schemeClr val="dk1"/>
                </a:solidFill>
                <a:latin typeface="Quattrocento Sans"/>
                <a:ea typeface="Quattrocento Sans"/>
                <a:cs typeface="Quattrocento Sans"/>
                <a:sym typeface="Quattrocento Sans"/>
              </a:rPr>
              <a:t>We hope this research continues and can assist medical professionals in understanding and knowing what the best methods for targeting tuberculosis in any epidemic are. </a:t>
            </a:r>
            <a:endParaRPr sz="1800">
              <a:solidFill>
                <a:schemeClr val="dk1"/>
              </a:solidFill>
              <a:latin typeface="Quattrocento Sans"/>
              <a:ea typeface="Quattrocento Sans"/>
              <a:cs typeface="Quattrocento Sans"/>
              <a:sym typeface="Quattrocento Sans"/>
            </a:endParaRPr>
          </a:p>
          <a:p>
            <a:pPr indent="-342900" lvl="0" marL="457200" rtl="0" algn="l">
              <a:spcBef>
                <a:spcPts val="0"/>
              </a:spcBef>
              <a:spcAft>
                <a:spcPts val="0"/>
              </a:spcAft>
              <a:buClr>
                <a:schemeClr val="dk1"/>
              </a:buClr>
              <a:buSzPts val="1800"/>
              <a:buFont typeface="Quattrocento Sans"/>
              <a:buChar char="●"/>
            </a:pPr>
            <a:r>
              <a:rPr lang="en" sz="1800">
                <a:solidFill>
                  <a:schemeClr val="dk1"/>
                </a:solidFill>
                <a:latin typeface="Quattrocento Sans"/>
                <a:ea typeface="Quattrocento Sans"/>
                <a:cs typeface="Quattrocento Sans"/>
                <a:sym typeface="Quattrocento Sans"/>
              </a:rPr>
              <a:t>Thank you.</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0" name="Shape 650"/>
        <p:cNvGrpSpPr/>
        <p:nvPr/>
      </p:nvGrpSpPr>
      <p:grpSpPr>
        <a:xfrm>
          <a:off x="0" y="0"/>
          <a:ext cx="0" cy="0"/>
          <a:chOff x="0" y="0"/>
          <a:chExt cx="0" cy="0"/>
        </a:xfrm>
      </p:grpSpPr>
      <p:sp>
        <p:nvSpPr>
          <p:cNvPr id="651" name="Google Shape;651;g3e3cb64a7a_1_2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2" name="Google Shape;652;g3e3cb64a7a_1_2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9" name="Shape 659"/>
        <p:cNvGrpSpPr/>
        <p:nvPr/>
      </p:nvGrpSpPr>
      <p:grpSpPr>
        <a:xfrm>
          <a:off x="0" y="0"/>
          <a:ext cx="0" cy="0"/>
          <a:chOff x="0" y="0"/>
          <a:chExt cx="0" cy="0"/>
        </a:xfrm>
      </p:grpSpPr>
      <p:sp>
        <p:nvSpPr>
          <p:cNvPr id="660" name="Google Shape;660;g3e3cb64a7a_1_2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1" name="Google Shape;661;g3e3cb64a7a_1_2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8" name="Shape 668"/>
        <p:cNvGrpSpPr/>
        <p:nvPr/>
      </p:nvGrpSpPr>
      <p:grpSpPr>
        <a:xfrm>
          <a:off x="0" y="0"/>
          <a:ext cx="0" cy="0"/>
          <a:chOff x="0" y="0"/>
          <a:chExt cx="0" cy="0"/>
        </a:xfrm>
      </p:grpSpPr>
      <p:sp>
        <p:nvSpPr>
          <p:cNvPr id="669" name="Google Shape;669;g3d8c66516b_2_2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0" name="Google Shape;670;g3d8c66516b_2_2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0" name="Shape 680"/>
        <p:cNvGrpSpPr/>
        <p:nvPr/>
      </p:nvGrpSpPr>
      <p:grpSpPr>
        <a:xfrm>
          <a:off x="0" y="0"/>
          <a:ext cx="0" cy="0"/>
          <a:chOff x="0" y="0"/>
          <a:chExt cx="0" cy="0"/>
        </a:xfrm>
      </p:grpSpPr>
      <p:sp>
        <p:nvSpPr>
          <p:cNvPr id="681" name="Google Shape;681;g3d8c66516b_0_2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2" name="Google Shape;682;g3d8c66516b_0_2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 name="Shape 96"/>
        <p:cNvGrpSpPr/>
        <p:nvPr/>
      </p:nvGrpSpPr>
      <p:grpSpPr>
        <a:xfrm>
          <a:off x="0" y="0"/>
          <a:ext cx="0" cy="0"/>
          <a:chOff x="0" y="0"/>
          <a:chExt cx="0" cy="0"/>
        </a:xfrm>
      </p:grpSpPr>
      <p:sp>
        <p:nvSpPr>
          <p:cNvPr id="97" name="Google Shape;97;g3d8c66516b_0_2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3d8c66516b_0_2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Mayleen</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0" name="Shape 700"/>
        <p:cNvGrpSpPr/>
        <p:nvPr/>
      </p:nvGrpSpPr>
      <p:grpSpPr>
        <a:xfrm>
          <a:off x="0" y="0"/>
          <a:ext cx="0" cy="0"/>
          <a:chOff x="0" y="0"/>
          <a:chExt cx="0" cy="0"/>
        </a:xfrm>
      </p:grpSpPr>
      <p:sp>
        <p:nvSpPr>
          <p:cNvPr id="701" name="Google Shape;701;g3d8c66516b_2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2" name="Google Shape;702;g3d8c66516b_2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Kendall</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4" name="Shape 714"/>
        <p:cNvGrpSpPr/>
        <p:nvPr/>
      </p:nvGrpSpPr>
      <p:grpSpPr>
        <a:xfrm>
          <a:off x="0" y="0"/>
          <a:ext cx="0" cy="0"/>
          <a:chOff x="0" y="0"/>
          <a:chExt cx="0" cy="0"/>
        </a:xfrm>
      </p:grpSpPr>
      <p:sp>
        <p:nvSpPr>
          <p:cNvPr id="715" name="Google Shape;715;g3db5d245d3_5_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6" name="Google Shape;716;g3db5d245d3_5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5" name="Shape 105"/>
        <p:cNvGrpSpPr/>
        <p:nvPr/>
      </p:nvGrpSpPr>
      <p:grpSpPr>
        <a:xfrm>
          <a:off x="0" y="0"/>
          <a:ext cx="0" cy="0"/>
          <a:chOff x="0" y="0"/>
          <a:chExt cx="0" cy="0"/>
        </a:xfrm>
      </p:grpSpPr>
      <p:sp>
        <p:nvSpPr>
          <p:cNvPr id="106" name="Google Shape;106;g3d8c66516b_0_2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3d8c66516b_0_2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latin typeface="Quattrocento Sans"/>
                <a:ea typeface="Quattrocento Sans"/>
                <a:cs typeface="Quattrocento Sans"/>
                <a:sym typeface="Quattrocento Sans"/>
              </a:rPr>
              <a:t>Beth</a:t>
            </a:r>
            <a:endParaRPr sz="1400">
              <a:latin typeface="Quattrocento Sans"/>
              <a:ea typeface="Quattrocento Sans"/>
              <a:cs typeface="Quattrocento Sans"/>
              <a:sym typeface="Quattrocento Sans"/>
            </a:endParaRPr>
          </a:p>
          <a:p>
            <a:pPr indent="0" lvl="0" marL="0" rtl="0" algn="l">
              <a:spcBef>
                <a:spcPts val="0"/>
              </a:spcBef>
              <a:spcAft>
                <a:spcPts val="0"/>
              </a:spcAft>
              <a:buNone/>
            </a:pPr>
            <a:r>
              <a:rPr lang="en" sz="1400">
                <a:latin typeface="Quattrocento Sans"/>
                <a:ea typeface="Quattrocento Sans"/>
                <a:cs typeface="Quattrocento Sans"/>
                <a:sym typeface="Quattrocento Sans"/>
              </a:rPr>
              <a:t>Compartmental Models are the foundation of our research so it’s crucial to have a good understanding on what they are. Compartmental models in general show how materials transfer from one state to another. The idea behind modeling this state change was popularized in the 1920’s by William Kermack and Anderson McKendrick. Kermack and McKendrick popularized modeling the disease spread throughout a population. Their compartmental model was an SIR model, which stands for susceptible, infectious, and recovered. All compartmental models, including the SIR model, are exclusive, meaning a person or material can only exist at one state at a time. The compartmental model we have chosen to model the spread of Tuberculosis is an SEIR model, which stands for susceptible, exposed, infectious, and recovered. It is very similar to the SIR model, however it includes the exposed state, where for the purpose of our research, an individual has come into contact with TB but is not symptomatic or contagious. </a:t>
            </a:r>
            <a:endParaRPr sz="1400">
              <a:latin typeface="Quattrocento Sans"/>
              <a:ea typeface="Quattrocento Sans"/>
              <a:cs typeface="Quattrocento Sans"/>
              <a:sym typeface="Quattrocento San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7" name="Shape 127"/>
        <p:cNvGrpSpPr/>
        <p:nvPr/>
      </p:nvGrpSpPr>
      <p:grpSpPr>
        <a:xfrm>
          <a:off x="0" y="0"/>
          <a:ext cx="0" cy="0"/>
          <a:chOff x="0" y="0"/>
          <a:chExt cx="0" cy="0"/>
        </a:xfrm>
      </p:grpSpPr>
      <p:sp>
        <p:nvSpPr>
          <p:cNvPr id="128" name="Google Shape;128;g3d8c66516b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3d8c66516b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Beth</a:t>
            </a:r>
            <a:endParaRPr/>
          </a:p>
          <a:p>
            <a:pPr indent="0" lvl="0" marL="0" rtl="0" algn="l">
              <a:spcBef>
                <a:spcPts val="0"/>
              </a:spcBef>
              <a:spcAft>
                <a:spcPts val="0"/>
              </a:spcAft>
              <a:buNone/>
            </a:pPr>
            <a:r>
              <a:rPr lang="en"/>
              <a:t>Before explaining our model it is essential to state our assumptions. Our first assumption is that every person is born into the susceptible population. This means a person cannot be born with TB or be born immune to TB. Our next assumption is that vaccinations have a 50% efficacy. This means for the population </a:t>
            </a:r>
            <a:r>
              <a:rPr lang="en"/>
              <a:t>receiving</a:t>
            </a:r>
            <a:r>
              <a:rPr lang="en"/>
              <a:t> the vaccine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7" name="Shape 137"/>
        <p:cNvGrpSpPr/>
        <p:nvPr/>
      </p:nvGrpSpPr>
      <p:grpSpPr>
        <a:xfrm>
          <a:off x="0" y="0"/>
          <a:ext cx="0" cy="0"/>
          <a:chOff x="0" y="0"/>
          <a:chExt cx="0" cy="0"/>
        </a:xfrm>
      </p:grpSpPr>
      <p:sp>
        <p:nvSpPr>
          <p:cNvPr id="138" name="Google Shape;138;g3e3cb64a7a_1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3e3cb64a7a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latin typeface="Quattrocento Sans"/>
                <a:ea typeface="Quattrocento Sans"/>
                <a:cs typeface="Quattrocento Sans"/>
                <a:sym typeface="Quattrocento Sans"/>
              </a:rPr>
              <a:t>Beth</a:t>
            </a:r>
            <a:endParaRPr sz="1400">
              <a:latin typeface="Quattrocento Sans"/>
              <a:ea typeface="Quattrocento Sans"/>
              <a:cs typeface="Quattrocento Sans"/>
              <a:sym typeface="Quattrocento Sans"/>
            </a:endParaRPr>
          </a:p>
          <a:p>
            <a:pPr indent="0" lvl="0" marL="0" rtl="0" algn="l">
              <a:spcBef>
                <a:spcPts val="0"/>
              </a:spcBef>
              <a:spcAft>
                <a:spcPts val="0"/>
              </a:spcAft>
              <a:buNone/>
            </a:pPr>
            <a:r>
              <a:rPr lang="en" sz="1400">
                <a:latin typeface="Quattrocento Sans"/>
                <a:ea typeface="Quattrocento Sans"/>
                <a:cs typeface="Quattrocento Sans"/>
                <a:sym typeface="Quattrocento Sans"/>
              </a:rPr>
              <a:t>To construct our SEIR model we begin with the four states and take into account how people enter, leave, and transition states. </a:t>
            </a:r>
            <a:endParaRPr sz="1400">
              <a:latin typeface="Quattrocento Sans"/>
              <a:ea typeface="Quattrocento Sans"/>
              <a:cs typeface="Quattrocento Sans"/>
              <a:sym typeface="Quattrocento Sans"/>
            </a:endParaRPr>
          </a:p>
          <a:p>
            <a:pPr indent="0" lvl="0" marL="0" rtl="0" algn="l">
              <a:spcBef>
                <a:spcPts val="0"/>
              </a:spcBef>
              <a:spcAft>
                <a:spcPts val="0"/>
              </a:spcAft>
              <a:buNone/>
            </a:pPr>
            <a:r>
              <a:rPr lang="en" sz="1400">
                <a:latin typeface="Quattrocento Sans"/>
                <a:ea typeface="Quattrocento Sans"/>
                <a:cs typeface="Quattrocento Sans"/>
                <a:sym typeface="Quattrocento Sans"/>
              </a:rPr>
              <a:t>Mention difference between slow-track and fast-track TB.</a:t>
            </a:r>
            <a:endParaRPr sz="1400">
              <a:latin typeface="Quattrocento Sans"/>
              <a:ea typeface="Quattrocento Sans"/>
              <a:cs typeface="Quattrocento Sans"/>
              <a:sym typeface="Quattrocento San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5" name="Shape 215"/>
        <p:cNvGrpSpPr/>
        <p:nvPr/>
      </p:nvGrpSpPr>
      <p:grpSpPr>
        <a:xfrm>
          <a:off x="0" y="0"/>
          <a:ext cx="0" cy="0"/>
          <a:chOff x="0" y="0"/>
          <a:chExt cx="0" cy="0"/>
        </a:xfrm>
      </p:grpSpPr>
      <p:sp>
        <p:nvSpPr>
          <p:cNvPr id="216" name="Google Shape;216;g3d8c66516b_2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3d8c66516b_2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solidFill>
                  <a:schemeClr val="dk1"/>
                </a:solidFill>
                <a:latin typeface="Quattrocento Sans"/>
                <a:ea typeface="Quattrocento Sans"/>
                <a:cs typeface="Quattrocento Sans"/>
                <a:sym typeface="Quattrocento Sans"/>
              </a:rPr>
              <a:t>Cris</a:t>
            </a:r>
            <a:endParaRPr sz="1400">
              <a:solidFill>
                <a:schemeClr val="dk1"/>
              </a:solidFill>
              <a:latin typeface="Quattrocento Sans"/>
              <a:ea typeface="Quattrocento Sans"/>
              <a:cs typeface="Quattrocento Sans"/>
              <a:sym typeface="Quattrocento Sans"/>
            </a:endParaRPr>
          </a:p>
          <a:p>
            <a:pPr indent="0" lvl="0" marL="0" rtl="0" algn="l">
              <a:spcBef>
                <a:spcPts val="0"/>
              </a:spcBef>
              <a:spcAft>
                <a:spcPts val="0"/>
              </a:spcAft>
              <a:buNone/>
            </a:pPr>
            <a:r>
              <a:rPr lang="en" sz="1400">
                <a:solidFill>
                  <a:schemeClr val="dk1"/>
                </a:solidFill>
                <a:latin typeface="Quattrocento Sans"/>
                <a:ea typeface="Quattrocento Sans"/>
                <a:cs typeface="Quattrocento Sans"/>
                <a:sym typeface="Quattrocento Sans"/>
              </a:rPr>
              <a:t>&gt; These equations show the rate of change of the different states.</a:t>
            </a:r>
            <a:endParaRPr sz="1400">
              <a:solidFill>
                <a:schemeClr val="dk1"/>
              </a:solidFill>
              <a:latin typeface="Quattrocento Sans"/>
              <a:ea typeface="Quattrocento Sans"/>
              <a:cs typeface="Quattrocento Sans"/>
              <a:sym typeface="Quattrocento Sans"/>
            </a:endParaRPr>
          </a:p>
          <a:p>
            <a:pPr indent="0" lvl="0" marL="0" rtl="0" algn="l">
              <a:spcBef>
                <a:spcPts val="0"/>
              </a:spcBef>
              <a:spcAft>
                <a:spcPts val="0"/>
              </a:spcAft>
              <a:buNone/>
            </a:pPr>
            <a:r>
              <a:rPr lang="en" sz="1400">
                <a:solidFill>
                  <a:schemeClr val="dk1"/>
                </a:solidFill>
                <a:latin typeface="Quattrocento Sans"/>
                <a:ea typeface="Quattrocento Sans"/>
                <a:cs typeface="Quattrocento Sans"/>
                <a:sym typeface="Quattrocento Sans"/>
              </a:rPr>
              <a:t>&gt; For example, dS/dt models the rate of change of the susceptible population over time (in years).</a:t>
            </a:r>
            <a:endParaRPr sz="1400">
              <a:solidFill>
                <a:schemeClr val="dk1"/>
              </a:solidFill>
              <a:latin typeface="Quattrocento Sans"/>
              <a:ea typeface="Quattrocento Sans"/>
              <a:cs typeface="Quattrocento Sans"/>
              <a:sym typeface="Quattrocento Sans"/>
            </a:endParaRPr>
          </a:p>
          <a:p>
            <a:pPr indent="0" lvl="0" marL="0" rtl="0" algn="l">
              <a:spcBef>
                <a:spcPts val="0"/>
              </a:spcBef>
              <a:spcAft>
                <a:spcPts val="0"/>
              </a:spcAft>
              <a:buNone/>
            </a:pPr>
            <a:r>
              <a:rPr lang="en" sz="1400">
                <a:solidFill>
                  <a:schemeClr val="dk1"/>
                </a:solidFill>
                <a:latin typeface="Quattrocento Sans"/>
                <a:ea typeface="Quattrocento Sans"/>
                <a:cs typeface="Quattrocento Sans"/>
                <a:sym typeface="Quattrocento Sans"/>
              </a:rPr>
              <a:t>&gt; We built the equations by considering what goes in and out of the population&gt; As you can see here, the first term is -lambda*SI.</a:t>
            </a:r>
            <a:endParaRPr sz="1400">
              <a:solidFill>
                <a:schemeClr val="dk1"/>
              </a:solidFill>
              <a:latin typeface="Quattrocento Sans"/>
              <a:ea typeface="Quattrocento Sans"/>
              <a:cs typeface="Quattrocento Sans"/>
              <a:sym typeface="Quattrocento Sans"/>
            </a:endParaRPr>
          </a:p>
          <a:p>
            <a:pPr indent="0" lvl="0" marL="0" rtl="0" algn="l">
              <a:spcBef>
                <a:spcPts val="0"/>
              </a:spcBef>
              <a:spcAft>
                <a:spcPts val="0"/>
              </a:spcAft>
              <a:buNone/>
            </a:pPr>
            <a:r>
              <a:rPr lang="en" sz="1400">
                <a:solidFill>
                  <a:schemeClr val="dk1"/>
                </a:solidFill>
                <a:latin typeface="Quattrocento Sans"/>
                <a:ea typeface="Quattrocento Sans"/>
                <a:cs typeface="Quattrocento Sans"/>
                <a:sym typeface="Quattrocento Sans"/>
              </a:rPr>
              <a:t>&gt; This represents the susceptible population interacting with the infected population at a rate of negative lambda.</a:t>
            </a:r>
            <a:endParaRPr sz="1400">
              <a:solidFill>
                <a:schemeClr val="dk1"/>
              </a:solidFill>
              <a:latin typeface="Quattrocento Sans"/>
              <a:ea typeface="Quattrocento Sans"/>
              <a:cs typeface="Quattrocento Sans"/>
              <a:sym typeface="Quattrocento Sans"/>
            </a:endParaRPr>
          </a:p>
          <a:p>
            <a:pPr indent="0" lvl="0" marL="0" rtl="0" algn="l">
              <a:spcBef>
                <a:spcPts val="0"/>
              </a:spcBef>
              <a:spcAft>
                <a:spcPts val="0"/>
              </a:spcAft>
              <a:buNone/>
            </a:pPr>
            <a:r>
              <a:rPr lang="en" sz="1400">
                <a:solidFill>
                  <a:schemeClr val="dk1"/>
                </a:solidFill>
                <a:latin typeface="Quattrocento Sans"/>
                <a:ea typeface="Quattrocento Sans"/>
                <a:cs typeface="Quattrocento Sans"/>
                <a:sym typeface="Quattrocento Sans"/>
              </a:rPr>
              <a:t>&gt; In other words, we have people leaving our S population, when they have some sort of interaction with an infected person, and moving to the E population at a rate of lambda. </a:t>
            </a:r>
            <a:endParaRPr sz="1400">
              <a:solidFill>
                <a:schemeClr val="dk1"/>
              </a:solidFill>
              <a:latin typeface="Quattrocento Sans"/>
              <a:ea typeface="Quattrocento Sans"/>
              <a:cs typeface="Quattrocento Sans"/>
              <a:sym typeface="Quattrocento Sans"/>
            </a:endParaRPr>
          </a:p>
          <a:p>
            <a:pPr indent="0" lvl="0" marL="0" rtl="0" algn="l">
              <a:spcBef>
                <a:spcPts val="0"/>
              </a:spcBef>
              <a:spcAft>
                <a:spcPts val="0"/>
              </a:spcAft>
              <a:buNone/>
            </a:pPr>
            <a:r>
              <a:rPr lang="en" sz="1400">
                <a:solidFill>
                  <a:schemeClr val="dk1"/>
                </a:solidFill>
                <a:latin typeface="Quattrocento Sans"/>
                <a:ea typeface="Quattrocento Sans"/>
                <a:cs typeface="Quattrocento Sans"/>
                <a:sym typeface="Quattrocento Sans"/>
              </a:rPr>
              <a:t>&gt; This balancing out repeats throughout the equations, where you see people leaving a population to join another.</a:t>
            </a:r>
            <a:endParaRPr sz="1400">
              <a:solidFill>
                <a:schemeClr val="dk1"/>
              </a:solidFill>
              <a:latin typeface="Quattrocento Sans"/>
              <a:ea typeface="Quattrocento Sans"/>
              <a:cs typeface="Quattrocento Sans"/>
              <a:sym typeface="Quattrocento Sans"/>
            </a:endParaRPr>
          </a:p>
          <a:p>
            <a:pPr indent="0" lvl="0" marL="0" rtl="0" algn="l">
              <a:spcBef>
                <a:spcPts val="0"/>
              </a:spcBef>
              <a:spcAft>
                <a:spcPts val="0"/>
              </a:spcAft>
              <a:buNone/>
            </a:pPr>
            <a:r>
              <a:rPr lang="en" sz="1400">
                <a:solidFill>
                  <a:schemeClr val="dk1"/>
                </a:solidFill>
                <a:latin typeface="Quattrocento Sans"/>
                <a:ea typeface="Quattrocento Sans"/>
                <a:cs typeface="Quattrocento Sans"/>
                <a:sym typeface="Quattrocento Sans"/>
              </a:rPr>
              <a:t>&gt; The second term represents births being added to the susceptible population, while the third and fourth terms represent people leaving the population at the rates of delta and nu, respectively. </a:t>
            </a:r>
            <a:endParaRPr sz="1400">
              <a:solidFill>
                <a:schemeClr val="dk1"/>
              </a:solidFill>
              <a:latin typeface="Quattrocento Sans"/>
              <a:ea typeface="Quattrocento Sans"/>
              <a:cs typeface="Quattrocento Sans"/>
              <a:sym typeface="Quattrocento Sans"/>
            </a:endParaRPr>
          </a:p>
          <a:p>
            <a:pPr indent="0" lvl="0" marL="0" rtl="0" algn="l">
              <a:spcBef>
                <a:spcPts val="0"/>
              </a:spcBef>
              <a:spcAft>
                <a:spcPts val="0"/>
              </a:spcAft>
              <a:buNone/>
            </a:pPr>
            <a:r>
              <a:rPr lang="en" sz="1400">
                <a:solidFill>
                  <a:schemeClr val="dk1"/>
                </a:solidFill>
                <a:latin typeface="Quattrocento Sans"/>
                <a:ea typeface="Quattrocento Sans"/>
                <a:cs typeface="Quattrocento Sans"/>
                <a:sym typeface="Quattrocento Sans"/>
              </a:rPr>
              <a:t>&gt; That shows the people dying of natural causes during the S state and those being vaccinated to join the R stage. </a:t>
            </a:r>
            <a:endParaRPr sz="1400">
              <a:solidFill>
                <a:schemeClr val="dk1"/>
              </a:solidFill>
              <a:latin typeface="Quattrocento Sans"/>
              <a:ea typeface="Quattrocento Sans"/>
              <a:cs typeface="Quattrocento Sans"/>
              <a:sym typeface="Quattrocento Sans"/>
            </a:endParaRPr>
          </a:p>
          <a:p>
            <a:pPr indent="0" lvl="0" marL="0" rtl="0" algn="l">
              <a:spcBef>
                <a:spcPts val="0"/>
              </a:spcBef>
              <a:spcAft>
                <a:spcPts val="0"/>
              </a:spcAft>
              <a:buNone/>
            </a:pPr>
            <a:r>
              <a:rPr lang="en" sz="1400">
                <a:solidFill>
                  <a:schemeClr val="dk1"/>
                </a:solidFill>
                <a:latin typeface="Quattrocento Sans"/>
                <a:ea typeface="Quattrocento Sans"/>
                <a:cs typeface="Quattrocento Sans"/>
                <a:sym typeface="Quattrocento Sans"/>
              </a:rPr>
              <a:t>&gt; The rest of the equations have similar interpretations.</a:t>
            </a:r>
            <a:endParaRPr sz="1400">
              <a:latin typeface="Quattrocento Sans"/>
              <a:ea typeface="Quattrocento Sans"/>
              <a:cs typeface="Quattrocento Sans"/>
              <a:sym typeface="Quattrocento San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8" name="Shape 228"/>
        <p:cNvGrpSpPr/>
        <p:nvPr/>
      </p:nvGrpSpPr>
      <p:grpSpPr>
        <a:xfrm>
          <a:off x="0" y="0"/>
          <a:ext cx="0" cy="0"/>
          <a:chOff x="0" y="0"/>
          <a:chExt cx="0" cy="0"/>
        </a:xfrm>
      </p:grpSpPr>
      <p:sp>
        <p:nvSpPr>
          <p:cNvPr id="229" name="Google Shape;229;g3e3cb64a7a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3e3cb64a7a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Beth</a:t>
            </a:r>
            <a:endParaRPr/>
          </a:p>
          <a:p>
            <a:pPr indent="0" lvl="0" marL="0" rtl="0" algn="l">
              <a:spcBef>
                <a:spcPts val="0"/>
              </a:spcBef>
              <a:spcAft>
                <a:spcPts val="0"/>
              </a:spcAft>
              <a:buNone/>
            </a:pPr>
            <a:r>
              <a:rPr lang="en"/>
              <a:t>From the four ODE’s and nominal values we can plot the dynamics of our four populations over time. We begin by setting initial conditions. For the purpose of this graph we have an initial population of 1000, 990 are susceptible and 10 exposed, so very close to the start of an epidemic. From here </a:t>
            </a:r>
            <a:r>
              <a:rPr lang="en"/>
              <a:t>we shall</a:t>
            </a:r>
            <a:r>
              <a:rPr lang="en"/>
              <a:t> develop a roadmap to sensitivity analysis so we can determine which of the parameters are driving the increased exposed and infectious populations. </a:t>
            </a:r>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type="title">
  <p:cSld name="TITLE">
    <p:spTree>
      <p:nvGrpSpPr>
        <p:cNvPr id="8" name="Shape 8"/>
        <p:cNvGrpSpPr/>
        <p:nvPr/>
      </p:nvGrpSpPr>
      <p:grpSpPr>
        <a:xfrm>
          <a:off x="0" y="0"/>
          <a:ext cx="0" cy="0"/>
          <a:chOff x="0" y="0"/>
          <a:chExt cx="0" cy="0"/>
        </a:xfrm>
      </p:grpSpPr>
      <p:sp>
        <p:nvSpPr>
          <p:cNvPr id="9" name="Google Shape;9;p2"/>
          <p:cNvSpPr txBox="1"/>
          <p:nvPr>
            <p:ph type="ctrTitle"/>
          </p:nvPr>
        </p:nvSpPr>
        <p:spPr>
          <a:xfrm>
            <a:off x="996630" y="2003888"/>
            <a:ext cx="4523700" cy="1159800"/>
          </a:xfrm>
          <a:prstGeom prst="rect">
            <a:avLst/>
          </a:prstGeom>
        </p:spPr>
        <p:txBody>
          <a:bodyPr anchorCtr="0" anchor="b" bIns="91425" lIns="91425" spcFirstLastPara="1" rIns="91425" wrap="square" tIns="91425"/>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cxnSp>
        <p:nvCxnSpPr>
          <p:cNvPr id="10" name="Google Shape;10;p2"/>
          <p:cNvCxnSpPr/>
          <p:nvPr/>
        </p:nvCxnSpPr>
        <p:spPr>
          <a:xfrm>
            <a:off x="-6025" y="3676512"/>
            <a:ext cx="9162000" cy="0"/>
          </a:xfrm>
          <a:prstGeom prst="straightConnector1">
            <a:avLst/>
          </a:prstGeom>
          <a:noFill/>
          <a:ln cap="flat" cmpd="sng" w="9525">
            <a:solidFill>
              <a:srgbClr val="000000"/>
            </a:solidFill>
            <a:prstDash val="solid"/>
            <a:round/>
            <a:headEnd len="med" w="med" type="none"/>
            <a:tailEnd len="med" w="med" type="none"/>
          </a:ln>
        </p:spPr>
      </p:cxnSp>
      <p:sp>
        <p:nvSpPr>
          <p:cNvPr id="11" name="Google Shape;11;p2"/>
          <p:cNvSpPr/>
          <p:nvPr/>
        </p:nvSpPr>
        <p:spPr>
          <a:xfrm>
            <a:off x="1117950" y="3393000"/>
            <a:ext cx="567000" cy="567000"/>
          </a:xfrm>
          <a:prstGeom prst="ellipse">
            <a:avLst/>
          </a:prstGeom>
          <a:solidFill>
            <a:srgbClr val="FFCD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letely blank">
  <p:cSld name="BLANK_1">
    <p:spTree>
      <p:nvGrpSpPr>
        <p:cNvPr id="56" name="Shape 56"/>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_2">
  <p:cSld name="TITLE_2">
    <p:spTree>
      <p:nvGrpSpPr>
        <p:cNvPr id="57" name="Shape 57"/>
        <p:cNvGrpSpPr/>
        <p:nvPr/>
      </p:nvGrpSpPr>
      <p:grpSpPr>
        <a:xfrm>
          <a:off x="0" y="0"/>
          <a:ext cx="0" cy="0"/>
          <a:chOff x="0" y="0"/>
          <a:chExt cx="0" cy="0"/>
        </a:xfrm>
      </p:grpSpPr>
      <p:sp>
        <p:nvSpPr>
          <p:cNvPr id="58" name="Google Shape;58;p12"/>
          <p:cNvSpPr/>
          <p:nvPr/>
        </p:nvSpPr>
        <p:spPr>
          <a:xfrm>
            <a:off x="0" y="0"/>
            <a:ext cx="9144000" cy="48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9" name="Google Shape;59;p12"/>
          <p:cNvGrpSpPr/>
          <p:nvPr/>
        </p:nvGrpSpPr>
        <p:grpSpPr>
          <a:xfrm>
            <a:off x="830392" y="1191256"/>
            <a:ext cx="745763" cy="45826"/>
            <a:chOff x="4580561" y="2589004"/>
            <a:chExt cx="1064464" cy="25200"/>
          </a:xfrm>
        </p:grpSpPr>
        <p:sp>
          <p:nvSpPr>
            <p:cNvPr id="60" name="Google Shape;60;p12"/>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12"/>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2" name="Google Shape;62;p12"/>
          <p:cNvSpPr txBox="1"/>
          <p:nvPr>
            <p:ph type="ctrTitle"/>
          </p:nvPr>
        </p:nvSpPr>
        <p:spPr>
          <a:xfrm>
            <a:off x="729450" y="1322450"/>
            <a:ext cx="7688100" cy="1664700"/>
          </a:xfrm>
          <a:prstGeom prst="rect">
            <a:avLst/>
          </a:prstGeom>
        </p:spPr>
        <p:txBody>
          <a:bodyPr anchorCtr="0" anchor="ctr" bIns="91425" lIns="91425" spcFirstLastPara="1" rIns="91425" wrap="square" tIns="91425"/>
          <a:lstStyle>
            <a:lvl1pPr lvl="0" rtl="0">
              <a:spcBef>
                <a:spcPts val="0"/>
              </a:spcBef>
              <a:spcAft>
                <a:spcPts val="0"/>
              </a:spcAft>
              <a:buClr>
                <a:schemeClr val="dk2"/>
              </a:buClr>
              <a:buSzPts val="4200"/>
              <a:buNone/>
              <a:defRPr sz="4200">
                <a:solidFill>
                  <a:schemeClr val="dk2"/>
                </a:solidFill>
              </a:defRPr>
            </a:lvl1pPr>
            <a:lvl2pPr lvl="1" rtl="0">
              <a:spcBef>
                <a:spcPts val="0"/>
              </a:spcBef>
              <a:spcAft>
                <a:spcPts val="0"/>
              </a:spcAft>
              <a:buClr>
                <a:schemeClr val="dk2"/>
              </a:buClr>
              <a:buSzPts val="4200"/>
              <a:buNone/>
              <a:defRPr sz="4200">
                <a:solidFill>
                  <a:schemeClr val="dk2"/>
                </a:solidFill>
              </a:defRPr>
            </a:lvl2pPr>
            <a:lvl3pPr lvl="2" rtl="0">
              <a:spcBef>
                <a:spcPts val="0"/>
              </a:spcBef>
              <a:spcAft>
                <a:spcPts val="0"/>
              </a:spcAft>
              <a:buClr>
                <a:schemeClr val="dk2"/>
              </a:buClr>
              <a:buSzPts val="4200"/>
              <a:buNone/>
              <a:defRPr sz="4200">
                <a:solidFill>
                  <a:schemeClr val="dk2"/>
                </a:solidFill>
              </a:defRPr>
            </a:lvl3pPr>
            <a:lvl4pPr lvl="3" rtl="0">
              <a:spcBef>
                <a:spcPts val="0"/>
              </a:spcBef>
              <a:spcAft>
                <a:spcPts val="0"/>
              </a:spcAft>
              <a:buClr>
                <a:schemeClr val="dk2"/>
              </a:buClr>
              <a:buSzPts val="4200"/>
              <a:buNone/>
              <a:defRPr sz="4200">
                <a:solidFill>
                  <a:schemeClr val="dk2"/>
                </a:solidFill>
              </a:defRPr>
            </a:lvl4pPr>
            <a:lvl5pPr lvl="4" rtl="0">
              <a:spcBef>
                <a:spcPts val="0"/>
              </a:spcBef>
              <a:spcAft>
                <a:spcPts val="0"/>
              </a:spcAft>
              <a:buClr>
                <a:schemeClr val="dk2"/>
              </a:buClr>
              <a:buSzPts val="4200"/>
              <a:buNone/>
              <a:defRPr sz="4200">
                <a:solidFill>
                  <a:schemeClr val="dk2"/>
                </a:solidFill>
              </a:defRPr>
            </a:lvl5pPr>
            <a:lvl6pPr lvl="5" rtl="0">
              <a:spcBef>
                <a:spcPts val="0"/>
              </a:spcBef>
              <a:spcAft>
                <a:spcPts val="0"/>
              </a:spcAft>
              <a:buClr>
                <a:schemeClr val="dk2"/>
              </a:buClr>
              <a:buSzPts val="4200"/>
              <a:buNone/>
              <a:defRPr sz="4200">
                <a:solidFill>
                  <a:schemeClr val="dk2"/>
                </a:solidFill>
              </a:defRPr>
            </a:lvl6pPr>
            <a:lvl7pPr lvl="6" rtl="0">
              <a:spcBef>
                <a:spcPts val="0"/>
              </a:spcBef>
              <a:spcAft>
                <a:spcPts val="0"/>
              </a:spcAft>
              <a:buClr>
                <a:schemeClr val="dk2"/>
              </a:buClr>
              <a:buSzPts val="4200"/>
              <a:buNone/>
              <a:defRPr sz="4200">
                <a:solidFill>
                  <a:schemeClr val="dk2"/>
                </a:solidFill>
              </a:defRPr>
            </a:lvl7pPr>
            <a:lvl8pPr lvl="7" rtl="0">
              <a:spcBef>
                <a:spcPts val="0"/>
              </a:spcBef>
              <a:spcAft>
                <a:spcPts val="0"/>
              </a:spcAft>
              <a:buClr>
                <a:schemeClr val="dk2"/>
              </a:buClr>
              <a:buSzPts val="4200"/>
              <a:buNone/>
              <a:defRPr sz="4200">
                <a:solidFill>
                  <a:schemeClr val="dk2"/>
                </a:solidFill>
              </a:defRPr>
            </a:lvl8pPr>
            <a:lvl9pPr lvl="8" rtl="0">
              <a:spcBef>
                <a:spcPts val="0"/>
              </a:spcBef>
              <a:spcAft>
                <a:spcPts val="0"/>
              </a:spcAft>
              <a:buClr>
                <a:schemeClr val="dk2"/>
              </a:buClr>
              <a:buSzPts val="4200"/>
              <a:buNone/>
              <a:defRPr sz="4200">
                <a:solidFill>
                  <a:schemeClr val="dk2"/>
                </a:solidFill>
              </a:defRPr>
            </a:lvl9pPr>
          </a:lstStyle>
          <a:p/>
        </p:txBody>
      </p:sp>
      <p:sp>
        <p:nvSpPr>
          <p:cNvPr id="63" name="Google Shape;63;p12"/>
          <p:cNvSpPr txBox="1"/>
          <p:nvPr>
            <p:ph idx="1" type="subTitle"/>
          </p:nvPr>
        </p:nvSpPr>
        <p:spPr>
          <a:xfrm>
            <a:off x="729627" y="3172900"/>
            <a:ext cx="7688100" cy="541200"/>
          </a:xfrm>
          <a:prstGeom prst="rect">
            <a:avLst/>
          </a:prstGeom>
        </p:spPr>
        <p:txBody>
          <a:bodyPr anchorCtr="0" anchor="t" bIns="91425" lIns="91425" spcFirstLastPara="1" rIns="91425" wrap="square" tIns="91425"/>
          <a:lstStyle>
            <a:lvl1pPr lvl="0" rtl="0">
              <a:lnSpc>
                <a:spcPct val="100000"/>
              </a:lnSpc>
              <a:spcBef>
                <a:spcPts val="60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p:txBody>
      </p:sp>
      <p:sp>
        <p:nvSpPr>
          <p:cNvPr id="64" name="Google Shape;64;p12"/>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ubtitle">
  <p:cSld name="TITLE_1">
    <p:spTree>
      <p:nvGrpSpPr>
        <p:cNvPr id="12" name="Shape 12"/>
        <p:cNvGrpSpPr/>
        <p:nvPr/>
      </p:nvGrpSpPr>
      <p:grpSpPr>
        <a:xfrm>
          <a:off x="0" y="0"/>
          <a:ext cx="0" cy="0"/>
          <a:chOff x="0" y="0"/>
          <a:chExt cx="0" cy="0"/>
        </a:xfrm>
      </p:grpSpPr>
      <p:sp>
        <p:nvSpPr>
          <p:cNvPr id="13" name="Google Shape;13;p3"/>
          <p:cNvSpPr txBox="1"/>
          <p:nvPr>
            <p:ph idx="1" type="subTitle"/>
          </p:nvPr>
        </p:nvSpPr>
        <p:spPr>
          <a:xfrm>
            <a:off x="2022300" y="2815923"/>
            <a:ext cx="5591400" cy="784800"/>
          </a:xfrm>
          <a:prstGeom prst="rect">
            <a:avLst/>
          </a:prstGeom>
        </p:spPr>
        <p:txBody>
          <a:bodyPr anchorCtr="0" anchor="t" bIns="91425" lIns="91425" spcFirstLastPara="1" rIns="91425" wrap="square" tIns="91425"/>
          <a:lstStyle>
            <a:lvl1pPr lvl="0" rtl="0">
              <a:spcBef>
                <a:spcPts val="0"/>
              </a:spcBef>
              <a:spcAft>
                <a:spcPts val="0"/>
              </a:spcAft>
              <a:buClr>
                <a:srgbClr val="000000"/>
              </a:buClr>
              <a:buSzPts val="1400"/>
              <a:buNone/>
              <a:defRPr sz="1400">
                <a:highlight>
                  <a:srgbClr val="FFCD00"/>
                </a:highlight>
              </a:defRPr>
            </a:lvl1pPr>
            <a:lvl2pPr lvl="1" rtl="0">
              <a:spcBef>
                <a:spcPts val="0"/>
              </a:spcBef>
              <a:spcAft>
                <a:spcPts val="0"/>
              </a:spcAft>
              <a:buClr>
                <a:schemeClr val="dk2"/>
              </a:buClr>
              <a:buSzPts val="1400"/>
              <a:buNone/>
              <a:defRPr sz="1400">
                <a:solidFill>
                  <a:schemeClr val="dk2"/>
                </a:solidFill>
                <a:highlight>
                  <a:srgbClr val="FFCD00"/>
                </a:highlight>
              </a:defRPr>
            </a:lvl2pPr>
            <a:lvl3pPr lvl="2" rtl="0">
              <a:spcBef>
                <a:spcPts val="0"/>
              </a:spcBef>
              <a:spcAft>
                <a:spcPts val="0"/>
              </a:spcAft>
              <a:buClr>
                <a:schemeClr val="dk2"/>
              </a:buClr>
              <a:buSzPts val="1400"/>
              <a:buNone/>
              <a:defRPr sz="1400">
                <a:solidFill>
                  <a:schemeClr val="dk2"/>
                </a:solidFill>
                <a:highlight>
                  <a:srgbClr val="FFCD00"/>
                </a:highlight>
              </a:defRPr>
            </a:lvl3pPr>
            <a:lvl4pPr lvl="3" rtl="0">
              <a:spcBef>
                <a:spcPts val="0"/>
              </a:spcBef>
              <a:spcAft>
                <a:spcPts val="0"/>
              </a:spcAft>
              <a:buClr>
                <a:schemeClr val="dk2"/>
              </a:buClr>
              <a:buSzPts val="1400"/>
              <a:buNone/>
              <a:defRPr sz="1400">
                <a:solidFill>
                  <a:schemeClr val="dk2"/>
                </a:solidFill>
                <a:highlight>
                  <a:srgbClr val="FFCD00"/>
                </a:highlight>
              </a:defRPr>
            </a:lvl4pPr>
            <a:lvl5pPr lvl="4" rtl="0">
              <a:spcBef>
                <a:spcPts val="0"/>
              </a:spcBef>
              <a:spcAft>
                <a:spcPts val="0"/>
              </a:spcAft>
              <a:buClr>
                <a:schemeClr val="dk2"/>
              </a:buClr>
              <a:buSzPts val="1400"/>
              <a:buNone/>
              <a:defRPr sz="1400">
                <a:solidFill>
                  <a:schemeClr val="dk2"/>
                </a:solidFill>
                <a:highlight>
                  <a:srgbClr val="FFCD00"/>
                </a:highlight>
              </a:defRPr>
            </a:lvl5pPr>
            <a:lvl6pPr lvl="5" rtl="0">
              <a:spcBef>
                <a:spcPts val="0"/>
              </a:spcBef>
              <a:spcAft>
                <a:spcPts val="0"/>
              </a:spcAft>
              <a:buClr>
                <a:schemeClr val="dk2"/>
              </a:buClr>
              <a:buSzPts val="1400"/>
              <a:buNone/>
              <a:defRPr sz="1400">
                <a:solidFill>
                  <a:schemeClr val="dk2"/>
                </a:solidFill>
                <a:highlight>
                  <a:srgbClr val="FFCD00"/>
                </a:highlight>
              </a:defRPr>
            </a:lvl6pPr>
            <a:lvl7pPr lvl="6" rtl="0">
              <a:spcBef>
                <a:spcPts val="0"/>
              </a:spcBef>
              <a:spcAft>
                <a:spcPts val="0"/>
              </a:spcAft>
              <a:buClr>
                <a:schemeClr val="dk2"/>
              </a:buClr>
              <a:buSzPts val="1400"/>
              <a:buNone/>
              <a:defRPr sz="1400">
                <a:solidFill>
                  <a:schemeClr val="dk2"/>
                </a:solidFill>
                <a:highlight>
                  <a:srgbClr val="FFCD00"/>
                </a:highlight>
              </a:defRPr>
            </a:lvl7pPr>
            <a:lvl8pPr lvl="7" rtl="0">
              <a:spcBef>
                <a:spcPts val="0"/>
              </a:spcBef>
              <a:spcAft>
                <a:spcPts val="0"/>
              </a:spcAft>
              <a:buClr>
                <a:schemeClr val="dk2"/>
              </a:buClr>
              <a:buSzPts val="1400"/>
              <a:buNone/>
              <a:defRPr sz="1400">
                <a:solidFill>
                  <a:schemeClr val="dk2"/>
                </a:solidFill>
                <a:highlight>
                  <a:srgbClr val="FFCD00"/>
                </a:highlight>
              </a:defRPr>
            </a:lvl8pPr>
            <a:lvl9pPr lvl="8" rtl="0">
              <a:spcBef>
                <a:spcPts val="0"/>
              </a:spcBef>
              <a:spcAft>
                <a:spcPts val="0"/>
              </a:spcAft>
              <a:buClr>
                <a:schemeClr val="dk2"/>
              </a:buClr>
              <a:buSzPts val="1400"/>
              <a:buNone/>
              <a:defRPr sz="1400">
                <a:solidFill>
                  <a:schemeClr val="dk2"/>
                </a:solidFill>
                <a:highlight>
                  <a:srgbClr val="FFCD00"/>
                </a:highlight>
              </a:defRPr>
            </a:lvl9pPr>
          </a:lstStyle>
          <a:p/>
        </p:txBody>
      </p:sp>
      <p:cxnSp>
        <p:nvCxnSpPr>
          <p:cNvPr id="14" name="Google Shape;14;p3"/>
          <p:cNvCxnSpPr/>
          <p:nvPr/>
        </p:nvCxnSpPr>
        <p:spPr>
          <a:xfrm>
            <a:off x="-6025" y="2571762"/>
            <a:ext cx="1984500" cy="0"/>
          </a:xfrm>
          <a:prstGeom prst="straightConnector1">
            <a:avLst/>
          </a:prstGeom>
          <a:noFill/>
          <a:ln cap="flat" cmpd="sng" w="9525">
            <a:solidFill>
              <a:srgbClr val="CCCCCC"/>
            </a:solidFill>
            <a:prstDash val="solid"/>
            <a:round/>
            <a:headEnd len="med" w="med" type="none"/>
            <a:tailEnd len="med" w="med" type="none"/>
          </a:ln>
        </p:spPr>
      </p:cxnSp>
      <p:sp>
        <p:nvSpPr>
          <p:cNvPr id="15" name="Google Shape;15;p3"/>
          <p:cNvSpPr/>
          <p:nvPr/>
        </p:nvSpPr>
        <p:spPr>
          <a:xfrm>
            <a:off x="1117950" y="2288250"/>
            <a:ext cx="567000" cy="567000"/>
          </a:xfrm>
          <a:prstGeom prst="ellipse">
            <a:avLst/>
          </a:prstGeom>
          <a:solidFill>
            <a:srgbClr val="FFCD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3"/>
          <p:cNvSpPr txBox="1"/>
          <p:nvPr>
            <p:ph type="ctrTitle"/>
          </p:nvPr>
        </p:nvSpPr>
        <p:spPr>
          <a:xfrm>
            <a:off x="2022225" y="1693523"/>
            <a:ext cx="3787800" cy="1159800"/>
          </a:xfrm>
          <a:prstGeom prst="rect">
            <a:avLst/>
          </a:prstGeom>
        </p:spPr>
        <p:txBody>
          <a:bodyPr anchorCtr="0" anchor="b" bIns="91425" lIns="91425" spcFirstLastPara="1" rIns="91425" wrap="square" tIns="91425"/>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cxnSp>
        <p:nvCxnSpPr>
          <p:cNvPr id="17" name="Google Shape;17;p3"/>
          <p:cNvCxnSpPr/>
          <p:nvPr/>
        </p:nvCxnSpPr>
        <p:spPr>
          <a:xfrm>
            <a:off x="5898975" y="2571750"/>
            <a:ext cx="3251100" cy="0"/>
          </a:xfrm>
          <a:prstGeom prst="straightConnector1">
            <a:avLst/>
          </a:prstGeom>
          <a:noFill/>
          <a:ln cap="flat" cmpd="sng" w="9525">
            <a:solidFill>
              <a:srgbClr val="CCCCCC"/>
            </a:solidFill>
            <a:prstDash val="solid"/>
            <a:round/>
            <a:headEnd len="med" w="med" type="none"/>
            <a:tailEnd len="med" w="med" type="none"/>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p:cSld name="TITLE_1_1">
    <p:spTree>
      <p:nvGrpSpPr>
        <p:cNvPr id="18" name="Shape 18"/>
        <p:cNvGrpSpPr/>
        <p:nvPr/>
      </p:nvGrpSpPr>
      <p:grpSpPr>
        <a:xfrm>
          <a:off x="0" y="0"/>
          <a:ext cx="0" cy="0"/>
          <a:chOff x="0" y="0"/>
          <a:chExt cx="0" cy="0"/>
        </a:xfrm>
      </p:grpSpPr>
      <p:sp>
        <p:nvSpPr>
          <p:cNvPr id="19" name="Google Shape;19;p4"/>
          <p:cNvSpPr txBox="1"/>
          <p:nvPr>
            <p:ph idx="1" type="body"/>
          </p:nvPr>
        </p:nvSpPr>
        <p:spPr>
          <a:xfrm>
            <a:off x="2105050" y="2238000"/>
            <a:ext cx="4933800" cy="819900"/>
          </a:xfrm>
          <a:prstGeom prst="rect">
            <a:avLst/>
          </a:prstGeom>
        </p:spPr>
        <p:txBody>
          <a:bodyPr anchorCtr="0" anchor="b" bIns="91425" lIns="91425" spcFirstLastPara="1" rIns="91425" wrap="square" tIns="91425"/>
          <a:lstStyle>
            <a:lvl1pPr indent="-381000" lvl="0" marL="457200" rtl="0" algn="ctr">
              <a:spcBef>
                <a:spcPts val="600"/>
              </a:spcBef>
              <a:spcAft>
                <a:spcPts val="0"/>
              </a:spcAft>
              <a:buSzPts val="2400"/>
              <a:buFont typeface="Lora"/>
              <a:buChar char="◉"/>
              <a:defRPr i="1" sz="2400">
                <a:latin typeface="Lora"/>
                <a:ea typeface="Lora"/>
                <a:cs typeface="Lora"/>
                <a:sym typeface="Lora"/>
              </a:defRPr>
            </a:lvl1pPr>
            <a:lvl2pPr indent="-355600" lvl="1" marL="914400" rtl="0" algn="ctr">
              <a:spcBef>
                <a:spcPts val="0"/>
              </a:spcBef>
              <a:spcAft>
                <a:spcPts val="0"/>
              </a:spcAft>
              <a:buSzPts val="2000"/>
              <a:buFont typeface="Lora"/>
              <a:buChar char="○"/>
              <a:defRPr i="1">
                <a:latin typeface="Lora"/>
                <a:ea typeface="Lora"/>
                <a:cs typeface="Lora"/>
                <a:sym typeface="Lora"/>
              </a:defRPr>
            </a:lvl2pPr>
            <a:lvl3pPr indent="-355600" lvl="2" marL="1371600" rtl="0" algn="ctr">
              <a:spcBef>
                <a:spcPts val="0"/>
              </a:spcBef>
              <a:spcAft>
                <a:spcPts val="0"/>
              </a:spcAft>
              <a:buSzPts val="2000"/>
              <a:buFont typeface="Lora"/>
              <a:buChar char="■"/>
              <a:defRPr i="1">
                <a:latin typeface="Lora"/>
                <a:ea typeface="Lora"/>
                <a:cs typeface="Lora"/>
                <a:sym typeface="Lora"/>
              </a:defRPr>
            </a:lvl3pPr>
            <a:lvl4pPr indent="-381000" lvl="3" marL="1828800" rtl="0" algn="ctr">
              <a:spcBef>
                <a:spcPts val="0"/>
              </a:spcBef>
              <a:spcAft>
                <a:spcPts val="0"/>
              </a:spcAft>
              <a:buSzPts val="2400"/>
              <a:buFont typeface="Lora"/>
              <a:buChar char="●"/>
              <a:defRPr i="1" sz="2400">
                <a:latin typeface="Lora"/>
                <a:ea typeface="Lora"/>
                <a:cs typeface="Lora"/>
                <a:sym typeface="Lora"/>
              </a:defRPr>
            </a:lvl4pPr>
            <a:lvl5pPr indent="-381000" lvl="4" marL="2286000" rtl="0" algn="ctr">
              <a:spcBef>
                <a:spcPts val="0"/>
              </a:spcBef>
              <a:spcAft>
                <a:spcPts val="0"/>
              </a:spcAft>
              <a:buSzPts val="2400"/>
              <a:buFont typeface="Lora"/>
              <a:buChar char="○"/>
              <a:defRPr i="1" sz="2400">
                <a:latin typeface="Lora"/>
                <a:ea typeface="Lora"/>
                <a:cs typeface="Lora"/>
                <a:sym typeface="Lora"/>
              </a:defRPr>
            </a:lvl5pPr>
            <a:lvl6pPr indent="-381000" lvl="5" marL="2743200" rtl="0" algn="ctr">
              <a:spcBef>
                <a:spcPts val="0"/>
              </a:spcBef>
              <a:spcAft>
                <a:spcPts val="0"/>
              </a:spcAft>
              <a:buSzPts val="2400"/>
              <a:buFont typeface="Lora"/>
              <a:buChar char="■"/>
              <a:defRPr i="1" sz="2400">
                <a:latin typeface="Lora"/>
                <a:ea typeface="Lora"/>
                <a:cs typeface="Lora"/>
                <a:sym typeface="Lora"/>
              </a:defRPr>
            </a:lvl6pPr>
            <a:lvl7pPr indent="-381000" lvl="6" marL="3200400" rtl="0" algn="ctr">
              <a:spcBef>
                <a:spcPts val="0"/>
              </a:spcBef>
              <a:spcAft>
                <a:spcPts val="0"/>
              </a:spcAft>
              <a:buSzPts val="2400"/>
              <a:buFont typeface="Lora"/>
              <a:buChar char="●"/>
              <a:defRPr i="1" sz="2400">
                <a:latin typeface="Lora"/>
                <a:ea typeface="Lora"/>
                <a:cs typeface="Lora"/>
                <a:sym typeface="Lora"/>
              </a:defRPr>
            </a:lvl7pPr>
            <a:lvl8pPr indent="-381000" lvl="7" marL="3657600" rtl="0" algn="ctr">
              <a:spcBef>
                <a:spcPts val="0"/>
              </a:spcBef>
              <a:spcAft>
                <a:spcPts val="0"/>
              </a:spcAft>
              <a:buSzPts val="2400"/>
              <a:buFont typeface="Lora"/>
              <a:buChar char="○"/>
              <a:defRPr i="1" sz="2400">
                <a:latin typeface="Lora"/>
                <a:ea typeface="Lora"/>
                <a:cs typeface="Lora"/>
                <a:sym typeface="Lora"/>
              </a:defRPr>
            </a:lvl8pPr>
            <a:lvl9pPr indent="-381000" lvl="8" marL="4114800" algn="ctr">
              <a:spcBef>
                <a:spcPts val="0"/>
              </a:spcBef>
              <a:spcAft>
                <a:spcPts val="0"/>
              </a:spcAft>
              <a:buSzPts val="2400"/>
              <a:buFont typeface="Lora"/>
              <a:buChar char="■"/>
              <a:defRPr i="1" sz="2400">
                <a:latin typeface="Lora"/>
                <a:ea typeface="Lora"/>
                <a:cs typeface="Lora"/>
                <a:sym typeface="Lora"/>
              </a:defRPr>
            </a:lvl9pPr>
          </a:lstStyle>
          <a:p/>
        </p:txBody>
      </p:sp>
      <p:cxnSp>
        <p:nvCxnSpPr>
          <p:cNvPr id="20" name="Google Shape;20;p4"/>
          <p:cNvCxnSpPr/>
          <p:nvPr/>
        </p:nvCxnSpPr>
        <p:spPr>
          <a:xfrm>
            <a:off x="4584075" y="3676500"/>
            <a:ext cx="0" cy="1480500"/>
          </a:xfrm>
          <a:prstGeom prst="straightConnector1">
            <a:avLst/>
          </a:prstGeom>
          <a:noFill/>
          <a:ln cap="flat" cmpd="sng" w="9525">
            <a:solidFill>
              <a:srgbClr val="CCCCCC"/>
            </a:solidFill>
            <a:prstDash val="solid"/>
            <a:round/>
            <a:headEnd len="med" w="med" type="none"/>
            <a:tailEnd len="med" w="med" type="none"/>
          </a:ln>
        </p:spPr>
      </p:cxnSp>
      <p:sp>
        <p:nvSpPr>
          <p:cNvPr id="21" name="Google Shape;21;p4"/>
          <p:cNvSpPr/>
          <p:nvPr/>
        </p:nvSpPr>
        <p:spPr>
          <a:xfrm>
            <a:off x="4288500" y="3393000"/>
            <a:ext cx="567000" cy="567000"/>
          </a:xfrm>
          <a:prstGeom prst="ellipse">
            <a:avLst/>
          </a:prstGeom>
          <a:solidFill>
            <a:srgbClr val="FFCD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4"/>
          <p:cNvSpPr txBox="1"/>
          <p:nvPr/>
        </p:nvSpPr>
        <p:spPr>
          <a:xfrm>
            <a:off x="3593400" y="3412652"/>
            <a:ext cx="1957200" cy="653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600">
                <a:latin typeface="Lora"/>
                <a:ea typeface="Lora"/>
                <a:cs typeface="Lora"/>
                <a:sym typeface="Lora"/>
              </a:rPr>
              <a:t>“</a:t>
            </a:r>
            <a:endParaRPr b="1" sz="3600">
              <a:latin typeface="Lora"/>
              <a:ea typeface="Lora"/>
              <a:cs typeface="Lora"/>
              <a:sym typeface="Lora"/>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1 column" type="tx">
  <p:cSld name="TITLE_AND_BODY">
    <p:spTree>
      <p:nvGrpSpPr>
        <p:cNvPr id="23" name="Shape 23"/>
        <p:cNvGrpSpPr/>
        <p:nvPr/>
      </p:nvGrpSpPr>
      <p:grpSpPr>
        <a:xfrm>
          <a:off x="0" y="0"/>
          <a:ext cx="0" cy="0"/>
          <a:chOff x="0" y="0"/>
          <a:chExt cx="0" cy="0"/>
        </a:xfrm>
      </p:grpSpPr>
      <p:cxnSp>
        <p:nvCxnSpPr>
          <p:cNvPr id="24" name="Google Shape;24;p5"/>
          <p:cNvCxnSpPr/>
          <p:nvPr/>
        </p:nvCxnSpPr>
        <p:spPr>
          <a:xfrm>
            <a:off x="0" y="1131725"/>
            <a:ext cx="1375800" cy="0"/>
          </a:xfrm>
          <a:prstGeom prst="straightConnector1">
            <a:avLst/>
          </a:prstGeom>
          <a:noFill/>
          <a:ln cap="flat" cmpd="sng" w="9525">
            <a:solidFill>
              <a:srgbClr val="CCCCCC"/>
            </a:solidFill>
            <a:prstDash val="solid"/>
            <a:round/>
            <a:headEnd len="med" w="med" type="none"/>
            <a:tailEnd len="med" w="med" type="none"/>
          </a:ln>
        </p:spPr>
      </p:cxnSp>
      <p:sp>
        <p:nvSpPr>
          <p:cNvPr id="25" name="Google Shape;25;p5"/>
          <p:cNvSpPr/>
          <p:nvPr/>
        </p:nvSpPr>
        <p:spPr>
          <a:xfrm>
            <a:off x="817475" y="928767"/>
            <a:ext cx="405900" cy="405900"/>
          </a:xfrm>
          <a:prstGeom prst="ellipse">
            <a:avLst/>
          </a:prstGeom>
          <a:solidFill>
            <a:srgbClr val="FFCD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5"/>
          <p:cNvSpPr txBox="1"/>
          <p:nvPr>
            <p:ph type="title"/>
          </p:nvPr>
        </p:nvSpPr>
        <p:spPr>
          <a:xfrm>
            <a:off x="1381250" y="922668"/>
            <a:ext cx="3878400" cy="435600"/>
          </a:xfrm>
          <a:prstGeom prst="rect">
            <a:avLst/>
          </a:prstGeom>
        </p:spPr>
        <p:txBody>
          <a:bodyPr anchorCtr="0" anchor="ctr" bIns="91425" lIns="91425" spcFirstLastPara="1" rIns="91425" wrap="square" tIns="91425"/>
          <a:lstStyle>
            <a:lvl1pPr lvl="0" rtl="0">
              <a:spcBef>
                <a:spcPts val="0"/>
              </a:spcBef>
              <a:spcAft>
                <a:spcPts val="0"/>
              </a:spcAft>
              <a:buSzPts val="2000"/>
              <a:buFont typeface="Lora"/>
              <a:buNone/>
              <a:defRPr b="1" sz="2000">
                <a:latin typeface="Lora"/>
                <a:ea typeface="Lora"/>
                <a:cs typeface="Lora"/>
                <a:sym typeface="Lora"/>
              </a:defRPr>
            </a:lvl1pPr>
            <a:lvl2pPr lvl="1" rtl="0">
              <a:spcBef>
                <a:spcPts val="0"/>
              </a:spcBef>
              <a:spcAft>
                <a:spcPts val="0"/>
              </a:spcAft>
              <a:buSzPts val="2000"/>
              <a:buFont typeface="Lora"/>
              <a:buNone/>
              <a:defRPr b="1" sz="2000">
                <a:highlight>
                  <a:srgbClr val="FFFFFF"/>
                </a:highlight>
                <a:latin typeface="Lora"/>
                <a:ea typeface="Lora"/>
                <a:cs typeface="Lora"/>
                <a:sym typeface="Lora"/>
              </a:defRPr>
            </a:lvl2pPr>
            <a:lvl3pPr lvl="2" rtl="0">
              <a:spcBef>
                <a:spcPts val="0"/>
              </a:spcBef>
              <a:spcAft>
                <a:spcPts val="0"/>
              </a:spcAft>
              <a:buSzPts val="2000"/>
              <a:buFont typeface="Lora"/>
              <a:buNone/>
              <a:defRPr b="1" sz="2000">
                <a:highlight>
                  <a:srgbClr val="FFFFFF"/>
                </a:highlight>
                <a:latin typeface="Lora"/>
                <a:ea typeface="Lora"/>
                <a:cs typeface="Lora"/>
                <a:sym typeface="Lora"/>
              </a:defRPr>
            </a:lvl3pPr>
            <a:lvl4pPr lvl="3" rtl="0">
              <a:spcBef>
                <a:spcPts val="0"/>
              </a:spcBef>
              <a:spcAft>
                <a:spcPts val="0"/>
              </a:spcAft>
              <a:buSzPts val="2000"/>
              <a:buFont typeface="Lora"/>
              <a:buNone/>
              <a:defRPr b="1" sz="2000">
                <a:highlight>
                  <a:srgbClr val="FFFFFF"/>
                </a:highlight>
                <a:latin typeface="Lora"/>
                <a:ea typeface="Lora"/>
                <a:cs typeface="Lora"/>
                <a:sym typeface="Lora"/>
              </a:defRPr>
            </a:lvl4pPr>
            <a:lvl5pPr lvl="4" rtl="0">
              <a:spcBef>
                <a:spcPts val="0"/>
              </a:spcBef>
              <a:spcAft>
                <a:spcPts val="0"/>
              </a:spcAft>
              <a:buSzPts val="2000"/>
              <a:buFont typeface="Lora"/>
              <a:buNone/>
              <a:defRPr b="1" sz="2000">
                <a:highlight>
                  <a:srgbClr val="FFFFFF"/>
                </a:highlight>
                <a:latin typeface="Lora"/>
                <a:ea typeface="Lora"/>
                <a:cs typeface="Lora"/>
                <a:sym typeface="Lora"/>
              </a:defRPr>
            </a:lvl5pPr>
            <a:lvl6pPr lvl="5" rtl="0">
              <a:spcBef>
                <a:spcPts val="0"/>
              </a:spcBef>
              <a:spcAft>
                <a:spcPts val="0"/>
              </a:spcAft>
              <a:buSzPts val="2000"/>
              <a:buFont typeface="Lora"/>
              <a:buNone/>
              <a:defRPr b="1" sz="2000">
                <a:highlight>
                  <a:srgbClr val="FFFFFF"/>
                </a:highlight>
                <a:latin typeface="Lora"/>
                <a:ea typeface="Lora"/>
                <a:cs typeface="Lora"/>
                <a:sym typeface="Lora"/>
              </a:defRPr>
            </a:lvl6pPr>
            <a:lvl7pPr lvl="6" rtl="0">
              <a:spcBef>
                <a:spcPts val="0"/>
              </a:spcBef>
              <a:spcAft>
                <a:spcPts val="0"/>
              </a:spcAft>
              <a:buSzPts val="2000"/>
              <a:buFont typeface="Lora"/>
              <a:buNone/>
              <a:defRPr b="1" sz="2000">
                <a:highlight>
                  <a:srgbClr val="FFFFFF"/>
                </a:highlight>
                <a:latin typeface="Lora"/>
                <a:ea typeface="Lora"/>
                <a:cs typeface="Lora"/>
                <a:sym typeface="Lora"/>
              </a:defRPr>
            </a:lvl7pPr>
            <a:lvl8pPr lvl="7" rtl="0">
              <a:spcBef>
                <a:spcPts val="0"/>
              </a:spcBef>
              <a:spcAft>
                <a:spcPts val="0"/>
              </a:spcAft>
              <a:buSzPts val="2000"/>
              <a:buFont typeface="Lora"/>
              <a:buNone/>
              <a:defRPr b="1" sz="2000">
                <a:highlight>
                  <a:srgbClr val="FFFFFF"/>
                </a:highlight>
                <a:latin typeface="Lora"/>
                <a:ea typeface="Lora"/>
                <a:cs typeface="Lora"/>
                <a:sym typeface="Lora"/>
              </a:defRPr>
            </a:lvl8pPr>
            <a:lvl9pPr lvl="8" rtl="0">
              <a:spcBef>
                <a:spcPts val="0"/>
              </a:spcBef>
              <a:spcAft>
                <a:spcPts val="0"/>
              </a:spcAft>
              <a:buSzPts val="2000"/>
              <a:buFont typeface="Lora"/>
              <a:buNone/>
              <a:defRPr b="1" sz="2000">
                <a:highlight>
                  <a:srgbClr val="FFFFFF"/>
                </a:highlight>
                <a:latin typeface="Lora"/>
                <a:ea typeface="Lora"/>
                <a:cs typeface="Lora"/>
                <a:sym typeface="Lora"/>
              </a:defRPr>
            </a:lvl9pPr>
          </a:lstStyle>
          <a:p/>
        </p:txBody>
      </p:sp>
      <p:sp>
        <p:nvSpPr>
          <p:cNvPr id="27" name="Google Shape;27;p5"/>
          <p:cNvSpPr txBox="1"/>
          <p:nvPr>
            <p:ph idx="1" type="body"/>
          </p:nvPr>
        </p:nvSpPr>
        <p:spPr>
          <a:xfrm>
            <a:off x="1381250" y="1616470"/>
            <a:ext cx="6809700" cy="3112200"/>
          </a:xfrm>
          <a:prstGeom prst="rect">
            <a:avLst/>
          </a:prstGeom>
        </p:spPr>
        <p:txBody>
          <a:bodyPr anchorCtr="0" anchor="t" bIns="91425" lIns="91425" spcFirstLastPara="1" rIns="91425" wrap="square" tIns="91425"/>
          <a:lstStyle>
            <a:lvl1pPr indent="-381000" lvl="0" marL="457200" rtl="0">
              <a:spcBef>
                <a:spcPts val="600"/>
              </a:spcBef>
              <a:spcAft>
                <a:spcPts val="0"/>
              </a:spcAft>
              <a:buClr>
                <a:srgbClr val="FFCD00"/>
              </a:buClr>
              <a:buSzPts val="2400"/>
              <a:buFont typeface="Quattrocento Sans"/>
              <a:buChar char="◉"/>
              <a:defRPr sz="2400">
                <a:latin typeface="Quattrocento Sans"/>
                <a:ea typeface="Quattrocento Sans"/>
                <a:cs typeface="Quattrocento Sans"/>
                <a:sym typeface="Quattrocento Sans"/>
              </a:defRPr>
            </a:lvl1pPr>
            <a:lvl2pPr indent="-355600" lvl="1" marL="914400" rtl="0">
              <a:spcBef>
                <a:spcPts val="0"/>
              </a:spcBef>
              <a:spcAft>
                <a:spcPts val="0"/>
              </a:spcAft>
              <a:buClr>
                <a:srgbClr val="FFCD00"/>
              </a:buClr>
              <a:buSzPts val="2000"/>
              <a:buFont typeface="Quattrocento Sans"/>
              <a:buChar char="○"/>
              <a:defRPr sz="2000">
                <a:latin typeface="Quattrocento Sans"/>
                <a:ea typeface="Quattrocento Sans"/>
                <a:cs typeface="Quattrocento Sans"/>
                <a:sym typeface="Quattrocento Sans"/>
              </a:defRPr>
            </a:lvl2pPr>
            <a:lvl3pPr indent="-355600" lvl="2" marL="1371600" rtl="0">
              <a:spcBef>
                <a:spcPts val="0"/>
              </a:spcBef>
              <a:spcAft>
                <a:spcPts val="0"/>
              </a:spcAft>
              <a:buClr>
                <a:srgbClr val="FFCD00"/>
              </a:buClr>
              <a:buSzPts val="2000"/>
              <a:buFont typeface="Quattrocento Sans"/>
              <a:buChar char="■"/>
              <a:defRPr sz="2000">
                <a:latin typeface="Quattrocento Sans"/>
                <a:ea typeface="Quattrocento Sans"/>
                <a:cs typeface="Quattrocento Sans"/>
                <a:sym typeface="Quattrocento Sans"/>
              </a:defRPr>
            </a:lvl3pPr>
            <a:lvl4pPr indent="-342900" lvl="3" marL="1828800" rtl="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4pPr>
            <a:lvl5pPr indent="-342900" lvl="4" marL="2286000" rtl="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5pPr>
            <a:lvl6pPr indent="-342900" lvl="5" marL="2743200" rtl="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6pPr>
            <a:lvl7pPr indent="-342900" lvl="6" marL="3200400" rtl="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7pPr>
            <a:lvl8pPr indent="-342900" lvl="7" marL="3657600" rtl="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8pPr>
            <a:lvl9pPr indent="-342900" lvl="8" marL="4114800" rtl="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9pPr>
          </a:lstStyle>
          <a:p/>
        </p:txBody>
      </p:sp>
      <p:cxnSp>
        <p:nvCxnSpPr>
          <p:cNvPr id="28" name="Google Shape;28;p5"/>
          <p:cNvCxnSpPr/>
          <p:nvPr/>
        </p:nvCxnSpPr>
        <p:spPr>
          <a:xfrm>
            <a:off x="5265650" y="1131725"/>
            <a:ext cx="3878400" cy="0"/>
          </a:xfrm>
          <a:prstGeom prst="straightConnector1">
            <a:avLst/>
          </a:prstGeom>
          <a:noFill/>
          <a:ln cap="flat" cmpd="sng" w="9525">
            <a:solidFill>
              <a:srgbClr val="CCCCCC"/>
            </a:solidFill>
            <a:prstDash val="solid"/>
            <a:round/>
            <a:headEnd len="med" w="med" type="none"/>
            <a:tailEnd len="med" w="med" type="none"/>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2 columns" type="twoColTx">
  <p:cSld name="TITLE_AND_TWO_COLUMNS">
    <p:spTree>
      <p:nvGrpSpPr>
        <p:cNvPr id="29" name="Shape 29"/>
        <p:cNvGrpSpPr/>
        <p:nvPr/>
      </p:nvGrpSpPr>
      <p:grpSpPr>
        <a:xfrm>
          <a:off x="0" y="0"/>
          <a:ext cx="0" cy="0"/>
          <a:chOff x="0" y="0"/>
          <a:chExt cx="0" cy="0"/>
        </a:xfrm>
      </p:grpSpPr>
      <p:sp>
        <p:nvSpPr>
          <p:cNvPr id="30" name="Google Shape;30;p6"/>
          <p:cNvSpPr txBox="1"/>
          <p:nvPr>
            <p:ph type="title"/>
          </p:nvPr>
        </p:nvSpPr>
        <p:spPr>
          <a:xfrm>
            <a:off x="1381250" y="922668"/>
            <a:ext cx="3878400" cy="435600"/>
          </a:xfrm>
          <a:prstGeom prst="rect">
            <a:avLst/>
          </a:prstGeom>
        </p:spPr>
        <p:txBody>
          <a:bodyPr anchorCtr="0" anchor="ctr" bIns="91425" lIns="91425" spcFirstLastPara="1" rIns="91425" wrap="square" tIns="91425"/>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p:txBody>
      </p:sp>
      <p:sp>
        <p:nvSpPr>
          <p:cNvPr id="31" name="Google Shape;31;p6"/>
          <p:cNvSpPr txBox="1"/>
          <p:nvPr>
            <p:ph idx="1" type="body"/>
          </p:nvPr>
        </p:nvSpPr>
        <p:spPr>
          <a:xfrm>
            <a:off x="1381250" y="1618700"/>
            <a:ext cx="3425400" cy="3231000"/>
          </a:xfrm>
          <a:prstGeom prst="rect">
            <a:avLst/>
          </a:prstGeom>
        </p:spPr>
        <p:txBody>
          <a:bodyPr anchorCtr="0" anchor="t" bIns="91425" lIns="91425" spcFirstLastPara="1" rIns="91425" wrap="square" tIns="91425"/>
          <a:lstStyle>
            <a:lvl1pPr indent="-355600" lvl="0" marL="457200">
              <a:spcBef>
                <a:spcPts val="600"/>
              </a:spcBef>
              <a:spcAft>
                <a:spcPts val="0"/>
              </a:spcAft>
              <a:buSzPts val="2000"/>
              <a:buChar char="◉"/>
              <a:defRPr sz="2000"/>
            </a:lvl1pPr>
            <a:lvl2pPr indent="-355600" lvl="1" marL="914400">
              <a:spcBef>
                <a:spcPts val="0"/>
              </a:spcBef>
              <a:spcAft>
                <a:spcPts val="0"/>
              </a:spcAft>
              <a:buSzPts val="2000"/>
              <a:buChar char="○"/>
              <a:defRPr/>
            </a:lvl2pPr>
            <a:lvl3pPr indent="-355600" lvl="2" marL="1371600">
              <a:spcBef>
                <a:spcPts val="0"/>
              </a:spcBef>
              <a:spcAft>
                <a:spcPts val="0"/>
              </a:spcAft>
              <a:buSzPts val="2000"/>
              <a:buChar char="■"/>
              <a:defRPr/>
            </a:lvl3pPr>
            <a:lvl4pPr indent="-355600" lvl="3" marL="1828800">
              <a:spcBef>
                <a:spcPts val="0"/>
              </a:spcBef>
              <a:spcAft>
                <a:spcPts val="0"/>
              </a:spcAft>
              <a:buSzPts val="2000"/>
              <a:buChar char="●"/>
              <a:defRPr sz="2000"/>
            </a:lvl4pPr>
            <a:lvl5pPr indent="-355600" lvl="4" marL="2286000">
              <a:spcBef>
                <a:spcPts val="0"/>
              </a:spcBef>
              <a:spcAft>
                <a:spcPts val="0"/>
              </a:spcAft>
              <a:buSzPts val="2000"/>
              <a:buChar char="○"/>
              <a:defRPr sz="2000"/>
            </a:lvl5pPr>
            <a:lvl6pPr indent="-355600" lvl="5" marL="2743200">
              <a:spcBef>
                <a:spcPts val="0"/>
              </a:spcBef>
              <a:spcAft>
                <a:spcPts val="0"/>
              </a:spcAft>
              <a:buSzPts val="2000"/>
              <a:buChar char="■"/>
              <a:defRPr sz="2000"/>
            </a:lvl6pPr>
            <a:lvl7pPr indent="-355600" lvl="6" marL="3200400">
              <a:spcBef>
                <a:spcPts val="0"/>
              </a:spcBef>
              <a:spcAft>
                <a:spcPts val="0"/>
              </a:spcAft>
              <a:buSzPts val="2000"/>
              <a:buChar char="●"/>
              <a:defRPr sz="2000"/>
            </a:lvl7pPr>
            <a:lvl8pPr indent="-355600" lvl="7" marL="3657600">
              <a:spcBef>
                <a:spcPts val="0"/>
              </a:spcBef>
              <a:spcAft>
                <a:spcPts val="0"/>
              </a:spcAft>
              <a:buSzPts val="2000"/>
              <a:buChar char="○"/>
              <a:defRPr sz="2000"/>
            </a:lvl8pPr>
            <a:lvl9pPr indent="-355600" lvl="8" marL="4114800">
              <a:spcBef>
                <a:spcPts val="0"/>
              </a:spcBef>
              <a:spcAft>
                <a:spcPts val="0"/>
              </a:spcAft>
              <a:buSzPts val="2000"/>
              <a:buChar char="■"/>
              <a:defRPr sz="2000"/>
            </a:lvl9pPr>
          </a:lstStyle>
          <a:p/>
        </p:txBody>
      </p:sp>
      <p:sp>
        <p:nvSpPr>
          <p:cNvPr id="32" name="Google Shape;32;p6"/>
          <p:cNvSpPr txBox="1"/>
          <p:nvPr>
            <p:ph idx="2" type="body"/>
          </p:nvPr>
        </p:nvSpPr>
        <p:spPr>
          <a:xfrm>
            <a:off x="5012916" y="1618700"/>
            <a:ext cx="3425400" cy="3231000"/>
          </a:xfrm>
          <a:prstGeom prst="rect">
            <a:avLst/>
          </a:prstGeom>
        </p:spPr>
        <p:txBody>
          <a:bodyPr anchorCtr="0" anchor="t" bIns="91425" lIns="91425" spcFirstLastPara="1" rIns="91425" wrap="square" tIns="91425"/>
          <a:lstStyle>
            <a:lvl1pPr indent="-355600" lvl="0" marL="457200">
              <a:spcBef>
                <a:spcPts val="600"/>
              </a:spcBef>
              <a:spcAft>
                <a:spcPts val="0"/>
              </a:spcAft>
              <a:buSzPts val="2000"/>
              <a:buChar char="◉"/>
              <a:defRPr sz="2000"/>
            </a:lvl1pPr>
            <a:lvl2pPr indent="-355600" lvl="1" marL="914400">
              <a:spcBef>
                <a:spcPts val="0"/>
              </a:spcBef>
              <a:spcAft>
                <a:spcPts val="0"/>
              </a:spcAft>
              <a:buSzPts val="2000"/>
              <a:buChar char="○"/>
              <a:defRPr/>
            </a:lvl2pPr>
            <a:lvl3pPr indent="-355600" lvl="2" marL="1371600">
              <a:spcBef>
                <a:spcPts val="0"/>
              </a:spcBef>
              <a:spcAft>
                <a:spcPts val="0"/>
              </a:spcAft>
              <a:buSzPts val="2000"/>
              <a:buChar char="■"/>
              <a:defRPr/>
            </a:lvl3pPr>
            <a:lvl4pPr indent="-355600" lvl="3" marL="1828800">
              <a:spcBef>
                <a:spcPts val="0"/>
              </a:spcBef>
              <a:spcAft>
                <a:spcPts val="0"/>
              </a:spcAft>
              <a:buSzPts val="2000"/>
              <a:buChar char="●"/>
              <a:defRPr sz="2000"/>
            </a:lvl4pPr>
            <a:lvl5pPr indent="-355600" lvl="4" marL="2286000">
              <a:spcBef>
                <a:spcPts val="0"/>
              </a:spcBef>
              <a:spcAft>
                <a:spcPts val="0"/>
              </a:spcAft>
              <a:buSzPts val="2000"/>
              <a:buChar char="○"/>
              <a:defRPr sz="2000"/>
            </a:lvl5pPr>
            <a:lvl6pPr indent="-355600" lvl="5" marL="2743200">
              <a:spcBef>
                <a:spcPts val="0"/>
              </a:spcBef>
              <a:spcAft>
                <a:spcPts val="0"/>
              </a:spcAft>
              <a:buSzPts val="2000"/>
              <a:buChar char="■"/>
              <a:defRPr sz="2000"/>
            </a:lvl6pPr>
            <a:lvl7pPr indent="-355600" lvl="6" marL="3200400">
              <a:spcBef>
                <a:spcPts val="0"/>
              </a:spcBef>
              <a:spcAft>
                <a:spcPts val="0"/>
              </a:spcAft>
              <a:buSzPts val="2000"/>
              <a:buChar char="●"/>
              <a:defRPr sz="2000"/>
            </a:lvl7pPr>
            <a:lvl8pPr indent="-355600" lvl="7" marL="3657600">
              <a:spcBef>
                <a:spcPts val="0"/>
              </a:spcBef>
              <a:spcAft>
                <a:spcPts val="0"/>
              </a:spcAft>
              <a:buSzPts val="2000"/>
              <a:buChar char="○"/>
              <a:defRPr sz="2000"/>
            </a:lvl8pPr>
            <a:lvl9pPr indent="-355600" lvl="8" marL="4114800">
              <a:spcBef>
                <a:spcPts val="0"/>
              </a:spcBef>
              <a:spcAft>
                <a:spcPts val="0"/>
              </a:spcAft>
              <a:buSzPts val="2000"/>
              <a:buChar char="■"/>
              <a:defRPr sz="2000"/>
            </a:lvl9pPr>
          </a:lstStyle>
          <a:p/>
        </p:txBody>
      </p:sp>
      <p:cxnSp>
        <p:nvCxnSpPr>
          <p:cNvPr id="33" name="Google Shape;33;p6"/>
          <p:cNvCxnSpPr/>
          <p:nvPr/>
        </p:nvCxnSpPr>
        <p:spPr>
          <a:xfrm>
            <a:off x="0" y="1131725"/>
            <a:ext cx="1375800" cy="0"/>
          </a:xfrm>
          <a:prstGeom prst="straightConnector1">
            <a:avLst/>
          </a:prstGeom>
          <a:noFill/>
          <a:ln cap="flat" cmpd="sng" w="9525">
            <a:solidFill>
              <a:srgbClr val="CCCCCC"/>
            </a:solidFill>
            <a:prstDash val="solid"/>
            <a:round/>
            <a:headEnd len="med" w="med" type="none"/>
            <a:tailEnd len="med" w="med" type="none"/>
          </a:ln>
        </p:spPr>
      </p:cxnSp>
      <p:sp>
        <p:nvSpPr>
          <p:cNvPr id="34" name="Google Shape;34;p6"/>
          <p:cNvSpPr/>
          <p:nvPr/>
        </p:nvSpPr>
        <p:spPr>
          <a:xfrm>
            <a:off x="817475" y="928767"/>
            <a:ext cx="405900" cy="405900"/>
          </a:xfrm>
          <a:prstGeom prst="ellipse">
            <a:avLst/>
          </a:prstGeom>
          <a:solidFill>
            <a:srgbClr val="FFCD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5" name="Google Shape;35;p6"/>
          <p:cNvCxnSpPr/>
          <p:nvPr/>
        </p:nvCxnSpPr>
        <p:spPr>
          <a:xfrm>
            <a:off x="5265650" y="1131725"/>
            <a:ext cx="3878400" cy="0"/>
          </a:xfrm>
          <a:prstGeom prst="straightConnector1">
            <a:avLst/>
          </a:prstGeom>
          <a:noFill/>
          <a:ln cap="flat" cmpd="sng" w="9525">
            <a:solidFill>
              <a:srgbClr val="CCCCCC"/>
            </a:solidFill>
            <a:prstDash val="solid"/>
            <a:round/>
            <a:headEnd len="med" w="med" type="none"/>
            <a:tailEnd len="med" w="med" type="none"/>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3 columns">
  <p:cSld name="TITLE_AND_TWO_COLUMNS_1">
    <p:spTree>
      <p:nvGrpSpPr>
        <p:cNvPr id="36" name="Shape 36"/>
        <p:cNvGrpSpPr/>
        <p:nvPr/>
      </p:nvGrpSpPr>
      <p:grpSpPr>
        <a:xfrm>
          <a:off x="0" y="0"/>
          <a:ext cx="0" cy="0"/>
          <a:chOff x="0" y="0"/>
          <a:chExt cx="0" cy="0"/>
        </a:xfrm>
      </p:grpSpPr>
      <p:sp>
        <p:nvSpPr>
          <p:cNvPr id="37" name="Google Shape;37;p7"/>
          <p:cNvSpPr txBox="1"/>
          <p:nvPr>
            <p:ph type="title"/>
          </p:nvPr>
        </p:nvSpPr>
        <p:spPr>
          <a:xfrm>
            <a:off x="1381250" y="922668"/>
            <a:ext cx="3878400" cy="435600"/>
          </a:xfrm>
          <a:prstGeom prst="rect">
            <a:avLst/>
          </a:prstGeom>
        </p:spPr>
        <p:txBody>
          <a:bodyPr anchorCtr="0" anchor="ctr" bIns="91425" lIns="91425" spcFirstLastPara="1" rIns="91425" wrap="square" tIns="91425"/>
          <a:lstStyle>
            <a:lvl1pPr lvl="0" rtl="0">
              <a:spcBef>
                <a:spcPts val="0"/>
              </a:spcBef>
              <a:spcAft>
                <a:spcPts val="0"/>
              </a:spcAft>
              <a:buSzPts val="2000"/>
              <a:buNone/>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p:txBody>
      </p:sp>
      <p:sp>
        <p:nvSpPr>
          <p:cNvPr id="38" name="Google Shape;38;p7"/>
          <p:cNvSpPr txBox="1"/>
          <p:nvPr>
            <p:ph idx="1" type="body"/>
          </p:nvPr>
        </p:nvSpPr>
        <p:spPr>
          <a:xfrm>
            <a:off x="1381250" y="1651075"/>
            <a:ext cx="2334000" cy="3122400"/>
          </a:xfrm>
          <a:prstGeom prst="rect">
            <a:avLst/>
          </a:prstGeom>
        </p:spPr>
        <p:txBody>
          <a:bodyPr anchorCtr="0" anchor="t" bIns="91425" lIns="91425" spcFirstLastPara="1" rIns="91425" wrap="square" tIns="91425"/>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39" name="Google Shape;39;p7"/>
          <p:cNvSpPr txBox="1"/>
          <p:nvPr>
            <p:ph idx="2" type="body"/>
          </p:nvPr>
        </p:nvSpPr>
        <p:spPr>
          <a:xfrm>
            <a:off x="3834912" y="1651075"/>
            <a:ext cx="2334000" cy="3122400"/>
          </a:xfrm>
          <a:prstGeom prst="rect">
            <a:avLst/>
          </a:prstGeom>
        </p:spPr>
        <p:txBody>
          <a:bodyPr anchorCtr="0" anchor="t" bIns="91425" lIns="91425" spcFirstLastPara="1" rIns="91425" wrap="square" tIns="91425"/>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40" name="Google Shape;40;p7"/>
          <p:cNvSpPr txBox="1"/>
          <p:nvPr>
            <p:ph idx="3" type="body"/>
          </p:nvPr>
        </p:nvSpPr>
        <p:spPr>
          <a:xfrm>
            <a:off x="6288573" y="1651075"/>
            <a:ext cx="2334000" cy="3122400"/>
          </a:xfrm>
          <a:prstGeom prst="rect">
            <a:avLst/>
          </a:prstGeom>
        </p:spPr>
        <p:txBody>
          <a:bodyPr anchorCtr="0" anchor="t" bIns="91425" lIns="91425" spcFirstLastPara="1" rIns="91425" wrap="square" tIns="91425"/>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cxnSp>
        <p:nvCxnSpPr>
          <p:cNvPr id="41" name="Google Shape;41;p7"/>
          <p:cNvCxnSpPr/>
          <p:nvPr/>
        </p:nvCxnSpPr>
        <p:spPr>
          <a:xfrm>
            <a:off x="0" y="1131725"/>
            <a:ext cx="1375800" cy="0"/>
          </a:xfrm>
          <a:prstGeom prst="straightConnector1">
            <a:avLst/>
          </a:prstGeom>
          <a:noFill/>
          <a:ln cap="flat" cmpd="sng" w="9525">
            <a:solidFill>
              <a:srgbClr val="CCCCCC"/>
            </a:solidFill>
            <a:prstDash val="solid"/>
            <a:round/>
            <a:headEnd len="med" w="med" type="none"/>
            <a:tailEnd len="med" w="med" type="none"/>
          </a:ln>
        </p:spPr>
      </p:cxnSp>
      <p:sp>
        <p:nvSpPr>
          <p:cNvPr id="42" name="Google Shape;42;p7"/>
          <p:cNvSpPr/>
          <p:nvPr/>
        </p:nvSpPr>
        <p:spPr>
          <a:xfrm>
            <a:off x="817475" y="928767"/>
            <a:ext cx="405900" cy="405900"/>
          </a:xfrm>
          <a:prstGeom prst="ellipse">
            <a:avLst/>
          </a:prstGeom>
          <a:solidFill>
            <a:srgbClr val="FFCD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3" name="Google Shape;43;p7"/>
          <p:cNvCxnSpPr/>
          <p:nvPr/>
        </p:nvCxnSpPr>
        <p:spPr>
          <a:xfrm>
            <a:off x="5265650" y="1131725"/>
            <a:ext cx="3878400" cy="0"/>
          </a:xfrm>
          <a:prstGeom prst="straightConnector1">
            <a:avLst/>
          </a:prstGeom>
          <a:noFill/>
          <a:ln cap="flat" cmpd="sng" w="9525">
            <a:solidFill>
              <a:srgbClr val="CCCCCC"/>
            </a:solidFill>
            <a:prstDash val="solid"/>
            <a:round/>
            <a:headEnd len="med" w="med" type="none"/>
            <a:tailEnd len="med" w="med" type="none"/>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4" name="Shape 44"/>
        <p:cNvGrpSpPr/>
        <p:nvPr/>
      </p:nvGrpSpPr>
      <p:grpSpPr>
        <a:xfrm>
          <a:off x="0" y="0"/>
          <a:ext cx="0" cy="0"/>
          <a:chOff x="0" y="0"/>
          <a:chExt cx="0" cy="0"/>
        </a:xfrm>
      </p:grpSpPr>
      <p:sp>
        <p:nvSpPr>
          <p:cNvPr id="45" name="Google Shape;45;p8"/>
          <p:cNvSpPr txBox="1"/>
          <p:nvPr>
            <p:ph type="title"/>
          </p:nvPr>
        </p:nvSpPr>
        <p:spPr>
          <a:xfrm>
            <a:off x="1381250" y="937125"/>
            <a:ext cx="3878400" cy="435600"/>
          </a:xfrm>
          <a:prstGeom prst="rect">
            <a:avLst/>
          </a:prstGeom>
        </p:spPr>
        <p:txBody>
          <a:bodyPr anchorCtr="0" anchor="ctr" bIns="91425" lIns="91425" spcFirstLastPara="1" rIns="91425" wrap="square" tIns="91425"/>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p:txBody>
      </p:sp>
      <p:cxnSp>
        <p:nvCxnSpPr>
          <p:cNvPr id="46" name="Google Shape;46;p8"/>
          <p:cNvCxnSpPr/>
          <p:nvPr/>
        </p:nvCxnSpPr>
        <p:spPr>
          <a:xfrm>
            <a:off x="0" y="1131725"/>
            <a:ext cx="1375800" cy="0"/>
          </a:xfrm>
          <a:prstGeom prst="straightConnector1">
            <a:avLst/>
          </a:prstGeom>
          <a:noFill/>
          <a:ln cap="flat" cmpd="sng" w="9525">
            <a:solidFill>
              <a:srgbClr val="CCCCCC"/>
            </a:solidFill>
            <a:prstDash val="solid"/>
            <a:round/>
            <a:headEnd len="med" w="med" type="none"/>
            <a:tailEnd len="med" w="med" type="none"/>
          </a:ln>
        </p:spPr>
      </p:cxnSp>
      <p:sp>
        <p:nvSpPr>
          <p:cNvPr id="47" name="Google Shape;47;p8"/>
          <p:cNvSpPr/>
          <p:nvPr/>
        </p:nvSpPr>
        <p:spPr>
          <a:xfrm>
            <a:off x="817475" y="928767"/>
            <a:ext cx="405900" cy="405900"/>
          </a:xfrm>
          <a:prstGeom prst="ellipse">
            <a:avLst/>
          </a:prstGeom>
          <a:solidFill>
            <a:srgbClr val="FFCD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8" name="Google Shape;48;p8"/>
          <p:cNvCxnSpPr/>
          <p:nvPr/>
        </p:nvCxnSpPr>
        <p:spPr>
          <a:xfrm>
            <a:off x="5265650" y="1131725"/>
            <a:ext cx="3878400" cy="0"/>
          </a:xfrm>
          <a:prstGeom prst="straightConnector1">
            <a:avLst/>
          </a:prstGeom>
          <a:noFill/>
          <a:ln cap="flat" cmpd="sng" w="9525">
            <a:solidFill>
              <a:srgbClr val="CCCCCC"/>
            </a:solidFill>
            <a:prstDash val="solid"/>
            <a:round/>
            <a:headEnd len="med" w="med" type="none"/>
            <a:tailEnd len="med" w="med" type="none"/>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9" name="Shape 49"/>
        <p:cNvGrpSpPr/>
        <p:nvPr/>
      </p:nvGrpSpPr>
      <p:grpSpPr>
        <a:xfrm>
          <a:off x="0" y="0"/>
          <a:ext cx="0" cy="0"/>
          <a:chOff x="0" y="0"/>
          <a:chExt cx="0" cy="0"/>
        </a:xfrm>
      </p:grpSpPr>
      <p:sp>
        <p:nvSpPr>
          <p:cNvPr id="50" name="Google Shape;50;p9"/>
          <p:cNvSpPr txBox="1"/>
          <p:nvPr>
            <p:ph idx="1" type="body"/>
          </p:nvPr>
        </p:nvSpPr>
        <p:spPr>
          <a:xfrm>
            <a:off x="1990450" y="4037375"/>
            <a:ext cx="5163000" cy="519600"/>
          </a:xfrm>
          <a:prstGeom prst="rect">
            <a:avLst/>
          </a:prstGeom>
        </p:spPr>
        <p:txBody>
          <a:bodyPr anchorCtr="0" anchor="b" bIns="91425" lIns="91425" spcFirstLastPara="1" rIns="91425" wrap="square" tIns="91425"/>
          <a:lstStyle>
            <a:lvl1pPr indent="-228600" lvl="0" marL="457200" algn="ctr">
              <a:spcBef>
                <a:spcPts val="360"/>
              </a:spcBef>
              <a:spcAft>
                <a:spcPts val="0"/>
              </a:spcAft>
              <a:buSzPts val="1400"/>
              <a:buFont typeface="Lora"/>
              <a:buNone/>
              <a:defRPr i="1" sz="1400">
                <a:latin typeface="Lora"/>
                <a:ea typeface="Lora"/>
                <a:cs typeface="Lora"/>
                <a:sym typeface="Lora"/>
              </a:defRPr>
            </a:lvl1pPr>
          </a:lstStyle>
          <a:p/>
        </p:txBody>
      </p:sp>
      <p:cxnSp>
        <p:nvCxnSpPr>
          <p:cNvPr id="51" name="Google Shape;51;p9"/>
          <p:cNvCxnSpPr/>
          <p:nvPr/>
        </p:nvCxnSpPr>
        <p:spPr>
          <a:xfrm>
            <a:off x="-6025" y="4666129"/>
            <a:ext cx="9162000" cy="0"/>
          </a:xfrm>
          <a:prstGeom prst="straightConnector1">
            <a:avLst/>
          </a:prstGeom>
          <a:noFill/>
          <a:ln cap="flat" cmpd="sng" w="9525">
            <a:solidFill>
              <a:srgbClr val="CCCCCC"/>
            </a:solidFill>
            <a:prstDash val="solid"/>
            <a:round/>
            <a:headEnd len="med" w="med" type="none"/>
            <a:tailEnd len="med" w="med" type="none"/>
          </a:ln>
        </p:spPr>
      </p:cxnSp>
      <p:sp>
        <p:nvSpPr>
          <p:cNvPr id="52" name="Google Shape;52;p9"/>
          <p:cNvSpPr/>
          <p:nvPr/>
        </p:nvSpPr>
        <p:spPr>
          <a:xfrm>
            <a:off x="4457400" y="4551496"/>
            <a:ext cx="229200" cy="229200"/>
          </a:xfrm>
          <a:prstGeom prst="ellipse">
            <a:avLst/>
          </a:prstGeom>
          <a:solidFill>
            <a:srgbClr val="FFCD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3" name="Shape 53"/>
        <p:cNvGrpSpPr/>
        <p:nvPr/>
      </p:nvGrpSpPr>
      <p:grpSpPr>
        <a:xfrm>
          <a:off x="0" y="0"/>
          <a:ext cx="0" cy="0"/>
          <a:chOff x="0" y="0"/>
          <a:chExt cx="0" cy="0"/>
        </a:xfrm>
      </p:grpSpPr>
      <p:cxnSp>
        <p:nvCxnSpPr>
          <p:cNvPr id="54" name="Google Shape;54;p10"/>
          <p:cNvCxnSpPr/>
          <p:nvPr/>
        </p:nvCxnSpPr>
        <p:spPr>
          <a:xfrm>
            <a:off x="-6025" y="4513729"/>
            <a:ext cx="9162000" cy="0"/>
          </a:xfrm>
          <a:prstGeom prst="straightConnector1">
            <a:avLst/>
          </a:prstGeom>
          <a:noFill/>
          <a:ln cap="flat" cmpd="sng" w="9525">
            <a:solidFill>
              <a:srgbClr val="CCCCCC"/>
            </a:solidFill>
            <a:prstDash val="solid"/>
            <a:round/>
            <a:headEnd len="med" w="med" type="none"/>
            <a:tailEnd len="med" w="med" type="none"/>
          </a:ln>
        </p:spPr>
      </p:cxnSp>
      <p:sp>
        <p:nvSpPr>
          <p:cNvPr id="55" name="Google Shape;55;p10"/>
          <p:cNvSpPr/>
          <p:nvPr/>
        </p:nvSpPr>
        <p:spPr>
          <a:xfrm>
            <a:off x="4293700" y="4235405"/>
            <a:ext cx="556500" cy="556500"/>
          </a:xfrm>
          <a:prstGeom prst="ellipse">
            <a:avLst/>
          </a:prstGeom>
          <a:solidFill>
            <a:srgbClr val="FFCD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
    <p:bg>
      <p:bgPr>
        <a:solidFill>
          <a:srgbClr val="EFEFEF"/>
        </a:solidFill>
      </p:bgPr>
    </p:bg>
    <p:spTree>
      <p:nvGrpSpPr>
        <p:cNvPr id="5" name="Shape 5"/>
        <p:cNvGrpSpPr/>
        <p:nvPr/>
      </p:nvGrpSpPr>
      <p:grpSpPr>
        <a:xfrm>
          <a:off x="0" y="0"/>
          <a:ext cx="0" cy="0"/>
          <a:chOff x="0" y="0"/>
          <a:chExt cx="0" cy="0"/>
        </a:xfrm>
      </p:grpSpPr>
      <p:sp>
        <p:nvSpPr>
          <p:cNvPr id="6" name="Google Shape;6;p1"/>
          <p:cNvSpPr txBox="1"/>
          <p:nvPr>
            <p:ph idx="1" type="body"/>
          </p:nvPr>
        </p:nvSpPr>
        <p:spPr>
          <a:xfrm>
            <a:off x="1381250" y="1616470"/>
            <a:ext cx="6809700" cy="3112200"/>
          </a:xfrm>
          <a:prstGeom prst="rect">
            <a:avLst/>
          </a:prstGeom>
          <a:noFill/>
          <a:ln>
            <a:noFill/>
          </a:ln>
        </p:spPr>
        <p:txBody>
          <a:bodyPr anchorCtr="0" anchor="t" bIns="91425" lIns="91425" spcFirstLastPara="1" rIns="91425" wrap="square" tIns="91425"/>
          <a:lstStyle>
            <a:lvl1pPr indent="-381000" lvl="0" marL="457200">
              <a:spcBef>
                <a:spcPts val="600"/>
              </a:spcBef>
              <a:spcAft>
                <a:spcPts val="0"/>
              </a:spcAft>
              <a:buClr>
                <a:srgbClr val="FFCD00"/>
              </a:buClr>
              <a:buSzPts val="2400"/>
              <a:buFont typeface="Quattrocento Sans"/>
              <a:buChar char="◉"/>
              <a:defRPr sz="2400">
                <a:latin typeface="Quattrocento Sans"/>
                <a:ea typeface="Quattrocento Sans"/>
                <a:cs typeface="Quattrocento Sans"/>
                <a:sym typeface="Quattrocento Sans"/>
              </a:defRPr>
            </a:lvl1pPr>
            <a:lvl2pPr indent="-355600" lvl="1" marL="914400">
              <a:spcBef>
                <a:spcPts val="0"/>
              </a:spcBef>
              <a:spcAft>
                <a:spcPts val="0"/>
              </a:spcAft>
              <a:buClr>
                <a:srgbClr val="FFCD00"/>
              </a:buClr>
              <a:buSzPts val="2000"/>
              <a:buFont typeface="Quattrocento Sans"/>
              <a:buChar char="○"/>
              <a:defRPr sz="2000">
                <a:latin typeface="Quattrocento Sans"/>
                <a:ea typeface="Quattrocento Sans"/>
                <a:cs typeface="Quattrocento Sans"/>
                <a:sym typeface="Quattrocento Sans"/>
              </a:defRPr>
            </a:lvl2pPr>
            <a:lvl3pPr indent="-355600" lvl="2" marL="1371600">
              <a:spcBef>
                <a:spcPts val="0"/>
              </a:spcBef>
              <a:spcAft>
                <a:spcPts val="0"/>
              </a:spcAft>
              <a:buClr>
                <a:srgbClr val="FFCD00"/>
              </a:buClr>
              <a:buSzPts val="2000"/>
              <a:buFont typeface="Quattrocento Sans"/>
              <a:buChar char="■"/>
              <a:defRPr sz="2000">
                <a:latin typeface="Quattrocento Sans"/>
                <a:ea typeface="Quattrocento Sans"/>
                <a:cs typeface="Quattrocento Sans"/>
                <a:sym typeface="Quattrocento Sans"/>
              </a:defRPr>
            </a:lvl3pPr>
            <a:lvl4pPr indent="-342900" lvl="3" marL="182880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4pPr>
            <a:lvl5pPr indent="-342900" lvl="4" marL="228600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5pPr>
            <a:lvl6pPr indent="-342900" lvl="5" marL="274320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6pPr>
            <a:lvl7pPr indent="-342900" lvl="6" marL="320040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7pPr>
            <a:lvl8pPr indent="-342900" lvl="7" marL="365760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8pPr>
            <a:lvl9pPr indent="-342900" lvl="8" marL="411480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9pPr>
          </a:lstStyle>
          <a:p/>
        </p:txBody>
      </p:sp>
      <p:sp>
        <p:nvSpPr>
          <p:cNvPr id="7" name="Google Shape;7;p1"/>
          <p:cNvSpPr txBox="1"/>
          <p:nvPr>
            <p:ph type="title"/>
          </p:nvPr>
        </p:nvSpPr>
        <p:spPr>
          <a:xfrm>
            <a:off x="1381250" y="937117"/>
            <a:ext cx="6809700" cy="435600"/>
          </a:xfrm>
          <a:prstGeom prst="rect">
            <a:avLst/>
          </a:prstGeom>
          <a:noFill/>
          <a:ln>
            <a:noFill/>
          </a:ln>
        </p:spPr>
        <p:txBody>
          <a:bodyPr anchorCtr="0" anchor="ctr" bIns="91425" lIns="91425" spcFirstLastPara="1" rIns="91425" wrap="square" tIns="91425"/>
          <a:lstStyle>
            <a:lvl1pPr lvl="0">
              <a:spcBef>
                <a:spcPts val="0"/>
              </a:spcBef>
              <a:spcAft>
                <a:spcPts val="0"/>
              </a:spcAft>
              <a:buSzPts val="2000"/>
              <a:buFont typeface="Lora"/>
              <a:buNone/>
              <a:defRPr b="1" sz="2000">
                <a:latin typeface="Lora"/>
                <a:ea typeface="Lora"/>
                <a:cs typeface="Lora"/>
                <a:sym typeface="Lora"/>
              </a:defRPr>
            </a:lvl1pPr>
            <a:lvl2pPr lvl="1">
              <a:spcBef>
                <a:spcPts val="0"/>
              </a:spcBef>
              <a:spcAft>
                <a:spcPts val="0"/>
              </a:spcAft>
              <a:buSzPts val="2000"/>
              <a:buFont typeface="Lora"/>
              <a:buNone/>
              <a:defRPr b="1" sz="2000">
                <a:latin typeface="Lora"/>
                <a:ea typeface="Lora"/>
                <a:cs typeface="Lora"/>
                <a:sym typeface="Lora"/>
              </a:defRPr>
            </a:lvl2pPr>
            <a:lvl3pPr lvl="2">
              <a:spcBef>
                <a:spcPts val="0"/>
              </a:spcBef>
              <a:spcAft>
                <a:spcPts val="0"/>
              </a:spcAft>
              <a:buSzPts val="2000"/>
              <a:buFont typeface="Lora"/>
              <a:buNone/>
              <a:defRPr b="1" sz="2000">
                <a:latin typeface="Lora"/>
                <a:ea typeface="Lora"/>
                <a:cs typeface="Lora"/>
                <a:sym typeface="Lora"/>
              </a:defRPr>
            </a:lvl3pPr>
            <a:lvl4pPr lvl="3">
              <a:spcBef>
                <a:spcPts val="0"/>
              </a:spcBef>
              <a:spcAft>
                <a:spcPts val="0"/>
              </a:spcAft>
              <a:buSzPts val="2000"/>
              <a:buFont typeface="Lora"/>
              <a:buNone/>
              <a:defRPr b="1" sz="2000">
                <a:latin typeface="Lora"/>
                <a:ea typeface="Lora"/>
                <a:cs typeface="Lora"/>
                <a:sym typeface="Lora"/>
              </a:defRPr>
            </a:lvl4pPr>
            <a:lvl5pPr lvl="4">
              <a:spcBef>
                <a:spcPts val="0"/>
              </a:spcBef>
              <a:spcAft>
                <a:spcPts val="0"/>
              </a:spcAft>
              <a:buSzPts val="2000"/>
              <a:buFont typeface="Lora"/>
              <a:buNone/>
              <a:defRPr b="1" sz="2000">
                <a:latin typeface="Lora"/>
                <a:ea typeface="Lora"/>
                <a:cs typeface="Lora"/>
                <a:sym typeface="Lora"/>
              </a:defRPr>
            </a:lvl5pPr>
            <a:lvl6pPr lvl="5">
              <a:spcBef>
                <a:spcPts val="0"/>
              </a:spcBef>
              <a:spcAft>
                <a:spcPts val="0"/>
              </a:spcAft>
              <a:buSzPts val="2000"/>
              <a:buFont typeface="Lora"/>
              <a:buNone/>
              <a:defRPr b="1" sz="2000">
                <a:latin typeface="Lora"/>
                <a:ea typeface="Lora"/>
                <a:cs typeface="Lora"/>
                <a:sym typeface="Lora"/>
              </a:defRPr>
            </a:lvl6pPr>
            <a:lvl7pPr lvl="6">
              <a:spcBef>
                <a:spcPts val="0"/>
              </a:spcBef>
              <a:spcAft>
                <a:spcPts val="0"/>
              </a:spcAft>
              <a:buSzPts val="2000"/>
              <a:buFont typeface="Lora"/>
              <a:buNone/>
              <a:defRPr b="1" sz="2000">
                <a:latin typeface="Lora"/>
                <a:ea typeface="Lora"/>
                <a:cs typeface="Lora"/>
                <a:sym typeface="Lora"/>
              </a:defRPr>
            </a:lvl7pPr>
            <a:lvl8pPr lvl="7">
              <a:spcBef>
                <a:spcPts val="0"/>
              </a:spcBef>
              <a:spcAft>
                <a:spcPts val="0"/>
              </a:spcAft>
              <a:buSzPts val="2000"/>
              <a:buFont typeface="Lora"/>
              <a:buNone/>
              <a:defRPr b="1" sz="2000">
                <a:latin typeface="Lora"/>
                <a:ea typeface="Lora"/>
                <a:cs typeface="Lora"/>
                <a:sym typeface="Lora"/>
              </a:defRPr>
            </a:lvl8pPr>
            <a:lvl9pPr lvl="8">
              <a:spcBef>
                <a:spcPts val="0"/>
              </a:spcBef>
              <a:spcAft>
                <a:spcPts val="0"/>
              </a:spcAft>
              <a:buSzPts val="2000"/>
              <a:buFont typeface="Lora"/>
              <a:buNone/>
              <a:defRPr b="1" sz="2000">
                <a:latin typeface="Lora"/>
                <a:ea typeface="Lora"/>
                <a:cs typeface="Lora"/>
                <a:sym typeface="Lora"/>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9.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2.png"/><Relationship Id="rId4" Type="http://schemas.openxmlformats.org/officeDocument/2006/relationships/image" Target="../media/image11.png"/><Relationship Id="rId5" Type="http://schemas.openxmlformats.org/officeDocument/2006/relationships/image" Target="../media/image13.png"/><Relationship Id="rId6" Type="http://schemas.openxmlformats.org/officeDocument/2006/relationships/image" Target="../media/image2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2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55.png"/><Relationship Id="rId4" Type="http://schemas.openxmlformats.org/officeDocument/2006/relationships/image" Target="../media/image53.png"/><Relationship Id="rId5"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3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51.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hyperlink" Target="http://drive.google.com/file/d/12stI3WBocCwOa25Eu6Obpz4sgDhDvaNi/view" TargetMode="External"/><Relationship Id="rId4" Type="http://schemas.openxmlformats.org/officeDocument/2006/relationships/image" Target="../media/image21.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33.jpg"/><Relationship Id="rId4" Type="http://schemas.openxmlformats.org/officeDocument/2006/relationships/image" Target="../media/image23.jpg"/><Relationship Id="rId5" Type="http://schemas.openxmlformats.org/officeDocument/2006/relationships/image" Target="../media/image29.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5.xml"/><Relationship Id="rId3" Type="http://schemas.openxmlformats.org/officeDocument/2006/relationships/image" Target="../media/image20.png"/><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6.xml"/><Relationship Id="rId3" Type="http://schemas.openxmlformats.org/officeDocument/2006/relationships/image" Target="../media/image20.png"/><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2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 Id="rId3" Type="http://schemas.openxmlformats.org/officeDocument/2006/relationships/image" Target="../media/image2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 Id="rId3" Type="http://schemas.openxmlformats.org/officeDocument/2006/relationships/image" Target="../media/image4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57.png"/><Relationship Id="rId4" Type="http://schemas.openxmlformats.org/officeDocument/2006/relationships/image" Target="../media/image54.png"/><Relationship Id="rId5" Type="http://schemas.openxmlformats.org/officeDocument/2006/relationships/hyperlink" Target="https://www.vectorstock.com/royalty-free-"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 Id="rId3" Type="http://schemas.openxmlformats.org/officeDocument/2006/relationships/comments" Target="../comments/comment1.xml"/><Relationship Id="rId4" Type="http://schemas.openxmlformats.org/officeDocument/2006/relationships/image" Target="../media/image2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 Id="rId3" Type="http://schemas.openxmlformats.org/officeDocument/2006/relationships/hyperlink" Target="http://drive.google.com/file/d/1ymFEht4QhcMrBXNl9cGwrp1RpdZFWrlR/view" TargetMode="External"/><Relationship Id="rId4" Type="http://schemas.openxmlformats.org/officeDocument/2006/relationships/image" Target="../media/image1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 Id="rId3" Type="http://schemas.openxmlformats.org/officeDocument/2006/relationships/image" Target="../media/image38.jpg"/><Relationship Id="rId4" Type="http://schemas.openxmlformats.org/officeDocument/2006/relationships/image" Target="../media/image46.jpg"/><Relationship Id="rId5" Type="http://schemas.openxmlformats.org/officeDocument/2006/relationships/image" Target="../media/image50.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4.xml"/><Relationship Id="rId3" Type="http://schemas.openxmlformats.org/officeDocument/2006/relationships/image" Target="../media/image6.png"/><Relationship Id="rId4" Type="http://schemas.openxmlformats.org/officeDocument/2006/relationships/image" Target="../media/image2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5.xml"/><Relationship Id="rId3" Type="http://schemas.openxmlformats.org/officeDocument/2006/relationships/image" Target="../media/image33.jpg"/><Relationship Id="rId4" Type="http://schemas.openxmlformats.org/officeDocument/2006/relationships/image" Target="../media/image50.jpg"/><Relationship Id="rId5" Type="http://schemas.openxmlformats.org/officeDocument/2006/relationships/image" Target="../media/image29.jpg"/><Relationship Id="rId6" Type="http://schemas.openxmlformats.org/officeDocument/2006/relationships/image" Target="../media/image38.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6.xml"/><Relationship Id="rId3" Type="http://schemas.openxmlformats.org/officeDocument/2006/relationships/hyperlink" Target="https://academic.oup.com/jid/article/201/5/653/861944" TargetMode="External"/><Relationship Id="rId4" Type="http://schemas.openxmlformats.org/officeDocument/2006/relationships/hyperlink" Target="http://www.who.int/tb/publications/"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7.xml"/><Relationship Id="rId3" Type="http://schemas.openxmlformats.org/officeDocument/2006/relationships/hyperlink" Target="http://www.wiredinternational.org/Airborne" TargetMode="External"/><Relationship Id="rId4" Type="http://schemas.openxmlformats.org/officeDocument/2006/relationships/hyperlink" Target="https://www.indexmundi.com/south_" TargetMode="External"/><Relationship Id="rId5" Type="http://schemas.openxmlformats.org/officeDocument/2006/relationships/hyperlink" Target="https://www.tbfacts.org/"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8.xml"/><Relationship Id="rId3" Type="http://schemas.openxmlformats.org/officeDocument/2006/relationships/image" Target="../media/image49.png"/><Relationship Id="rId4" Type="http://schemas.openxmlformats.org/officeDocument/2006/relationships/image" Target="../media/image34.png"/><Relationship Id="rId5" Type="http://schemas.openxmlformats.org/officeDocument/2006/relationships/image" Target="../media/image35.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9.xml"/><Relationship Id="rId3" Type="http://schemas.openxmlformats.org/officeDocument/2006/relationships/hyperlink" Target="mailto:kendallc19@parkschool.net" TargetMode="External"/><Relationship Id="rId4" Type="http://schemas.openxmlformats.org/officeDocument/2006/relationships/image" Target="../media/image56.png"/><Relationship Id="rId5" Type="http://schemas.openxmlformats.org/officeDocument/2006/relationships/image" Target="../media/image48.jpg"/><Relationship Id="rId6" Type="http://schemas.openxmlformats.org/officeDocument/2006/relationships/image" Target="../media/image43.jpg"/><Relationship Id="rId7" Type="http://schemas.openxmlformats.org/officeDocument/2006/relationships/image" Target="../media/image4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0.xml"/><Relationship Id="rId3" Type="http://schemas.openxmlformats.org/officeDocument/2006/relationships/image" Target="../media/image52.png"/><Relationship Id="rId4" Type="http://schemas.openxmlformats.org/officeDocument/2006/relationships/image" Target="../media/image36.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1.xml"/><Relationship Id="rId3" Type="http://schemas.openxmlformats.org/officeDocument/2006/relationships/image" Target="../media/image39.png"/><Relationship Id="rId4" Type="http://schemas.openxmlformats.org/officeDocument/2006/relationships/image" Target="../media/image30.png"/><Relationship Id="rId10" Type="http://schemas.openxmlformats.org/officeDocument/2006/relationships/image" Target="../media/image47.png"/><Relationship Id="rId9" Type="http://schemas.openxmlformats.org/officeDocument/2006/relationships/image" Target="../media/image44.png"/><Relationship Id="rId5" Type="http://schemas.openxmlformats.org/officeDocument/2006/relationships/image" Target="../media/image37.png"/><Relationship Id="rId6" Type="http://schemas.openxmlformats.org/officeDocument/2006/relationships/image" Target="../media/image31.png"/><Relationship Id="rId7" Type="http://schemas.openxmlformats.org/officeDocument/2006/relationships/image" Target="../media/image40.png"/><Relationship Id="rId8" Type="http://schemas.openxmlformats.org/officeDocument/2006/relationships/image" Target="../media/image4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7.xml"/><Relationship Id="rId3" Type="http://schemas.openxmlformats.org/officeDocument/2006/relationships/image" Target="../media/image6.png"/><Relationship Id="rId4" Type="http://schemas.openxmlformats.org/officeDocument/2006/relationships/image" Target="../media/image8.png"/><Relationship Id="rId5"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image" Target="../media/image14.png"/><Relationship Id="rId6"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 name="Shape 68"/>
        <p:cNvGrpSpPr/>
        <p:nvPr/>
      </p:nvGrpSpPr>
      <p:grpSpPr>
        <a:xfrm>
          <a:off x="0" y="0"/>
          <a:ext cx="0" cy="0"/>
          <a:chOff x="0" y="0"/>
          <a:chExt cx="0" cy="0"/>
        </a:xfrm>
      </p:grpSpPr>
      <p:sp>
        <p:nvSpPr>
          <p:cNvPr id="69" name="Google Shape;69;p13"/>
          <p:cNvSpPr/>
          <p:nvPr/>
        </p:nvSpPr>
        <p:spPr>
          <a:xfrm>
            <a:off x="1100250" y="3360250"/>
            <a:ext cx="613800" cy="613800"/>
          </a:xfrm>
          <a:prstGeom prst="ellipse">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13"/>
          <p:cNvSpPr txBox="1"/>
          <p:nvPr>
            <p:ph type="ctrTitle"/>
          </p:nvPr>
        </p:nvSpPr>
        <p:spPr>
          <a:xfrm>
            <a:off x="292500" y="147950"/>
            <a:ext cx="8559000" cy="1753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solidFill>
                  <a:schemeClr val="dk1"/>
                </a:solidFill>
              </a:rPr>
              <a:t>Combating Tuberculosis (TB)</a:t>
            </a:r>
            <a:endParaRPr>
              <a:solidFill>
                <a:schemeClr val="dk1"/>
              </a:solidFill>
            </a:endParaRPr>
          </a:p>
          <a:p>
            <a:pPr indent="0" lvl="0" marL="0" rtl="0" algn="ctr">
              <a:spcBef>
                <a:spcPts val="0"/>
              </a:spcBef>
              <a:spcAft>
                <a:spcPts val="0"/>
              </a:spcAft>
              <a:buNone/>
            </a:pPr>
            <a:r>
              <a:rPr lang="en" sz="2500">
                <a:solidFill>
                  <a:schemeClr val="dk1"/>
                </a:solidFill>
              </a:rPr>
              <a:t>Using Time-Dependent Sensitivity Analysis </a:t>
            </a:r>
            <a:endParaRPr sz="2500">
              <a:solidFill>
                <a:schemeClr val="dk1"/>
              </a:solidFill>
            </a:endParaRPr>
          </a:p>
          <a:p>
            <a:pPr indent="0" lvl="0" marL="0" rtl="0" algn="ctr">
              <a:spcBef>
                <a:spcPts val="0"/>
              </a:spcBef>
              <a:spcAft>
                <a:spcPts val="0"/>
              </a:spcAft>
              <a:buNone/>
            </a:pPr>
            <a:r>
              <a:rPr lang="en" sz="2500">
                <a:solidFill>
                  <a:schemeClr val="dk1"/>
                </a:solidFill>
              </a:rPr>
              <a:t>to Develop Strategies for Treatment and Prevention</a:t>
            </a:r>
            <a:endParaRPr sz="2500"/>
          </a:p>
        </p:txBody>
      </p:sp>
      <p:sp>
        <p:nvSpPr>
          <p:cNvPr id="71" name="Google Shape;71;p13"/>
          <p:cNvSpPr txBox="1"/>
          <p:nvPr/>
        </p:nvSpPr>
        <p:spPr>
          <a:xfrm>
            <a:off x="1836900" y="2143038"/>
            <a:ext cx="7307100" cy="131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latin typeface="Quattrocento Sans"/>
                <a:ea typeface="Quattrocento Sans"/>
                <a:cs typeface="Quattrocento Sans"/>
                <a:sym typeface="Quattrocento Sans"/>
              </a:rPr>
              <a:t>Kendall Clark, The Park School of Baltimore</a:t>
            </a:r>
            <a:endParaRPr sz="2000">
              <a:latin typeface="Quattrocento Sans"/>
              <a:ea typeface="Quattrocento Sans"/>
              <a:cs typeface="Quattrocento Sans"/>
              <a:sym typeface="Quattrocento Sans"/>
            </a:endParaRPr>
          </a:p>
          <a:p>
            <a:pPr indent="0" lvl="0" marL="0" rtl="0" algn="l">
              <a:spcBef>
                <a:spcPts val="0"/>
              </a:spcBef>
              <a:spcAft>
                <a:spcPts val="0"/>
              </a:spcAft>
              <a:buNone/>
            </a:pPr>
            <a:r>
              <a:rPr lang="en" sz="2000">
                <a:latin typeface="Quattrocento Sans"/>
                <a:ea typeface="Quattrocento Sans"/>
                <a:cs typeface="Quattrocento Sans"/>
                <a:sym typeface="Quattrocento Sans"/>
              </a:rPr>
              <a:t>Mayleen Cortez, California State University Channel Islands</a:t>
            </a:r>
            <a:endParaRPr sz="2000">
              <a:latin typeface="Quattrocento Sans"/>
              <a:ea typeface="Quattrocento Sans"/>
              <a:cs typeface="Quattrocento Sans"/>
              <a:sym typeface="Quattrocento Sans"/>
            </a:endParaRPr>
          </a:p>
          <a:p>
            <a:pPr indent="0" lvl="0" marL="0" rtl="0" algn="l">
              <a:spcBef>
                <a:spcPts val="0"/>
              </a:spcBef>
              <a:spcAft>
                <a:spcPts val="0"/>
              </a:spcAft>
              <a:buNone/>
            </a:pPr>
            <a:r>
              <a:rPr lang="en" sz="2000">
                <a:latin typeface="Quattrocento Sans"/>
                <a:ea typeface="Quattrocento Sans"/>
                <a:cs typeface="Quattrocento Sans"/>
                <a:sym typeface="Quattrocento Sans"/>
              </a:rPr>
              <a:t>Cristian Hernandez, Regis University </a:t>
            </a:r>
            <a:endParaRPr sz="2000">
              <a:latin typeface="Quattrocento Sans"/>
              <a:ea typeface="Quattrocento Sans"/>
              <a:cs typeface="Quattrocento Sans"/>
              <a:sym typeface="Quattrocento Sans"/>
            </a:endParaRPr>
          </a:p>
          <a:p>
            <a:pPr indent="0" lvl="0" marL="0" rtl="0" algn="l">
              <a:spcBef>
                <a:spcPts val="0"/>
              </a:spcBef>
              <a:spcAft>
                <a:spcPts val="0"/>
              </a:spcAft>
              <a:buNone/>
            </a:pPr>
            <a:r>
              <a:rPr lang="en" sz="2000">
                <a:latin typeface="Quattrocento Sans"/>
                <a:ea typeface="Quattrocento Sans"/>
                <a:cs typeface="Quattrocento Sans"/>
                <a:sym typeface="Quattrocento Sans"/>
              </a:rPr>
              <a:t>Beth Thomas, St. Mary’s College of Maryland</a:t>
            </a:r>
            <a:endParaRPr sz="2000">
              <a:latin typeface="Quattrocento Sans"/>
              <a:ea typeface="Quattrocento Sans"/>
              <a:cs typeface="Quattrocento Sans"/>
              <a:sym typeface="Quattrocento Sans"/>
            </a:endParaRPr>
          </a:p>
        </p:txBody>
      </p:sp>
      <p:sp>
        <p:nvSpPr>
          <p:cNvPr id="72" name="Google Shape;72;p13"/>
          <p:cNvSpPr txBox="1"/>
          <p:nvPr/>
        </p:nvSpPr>
        <p:spPr>
          <a:xfrm>
            <a:off x="1836900" y="3696550"/>
            <a:ext cx="5932500" cy="470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000">
                <a:latin typeface="Quattrocento Sans"/>
                <a:ea typeface="Quattrocento Sans"/>
                <a:cs typeface="Quattrocento Sans"/>
                <a:sym typeface="Quattrocento Sans"/>
              </a:rPr>
              <a:t>Mentored by Dr. Allison Lewis, Lafayette College</a:t>
            </a:r>
            <a:endParaRPr b="1" sz="2000">
              <a:latin typeface="Quattrocento Sans"/>
              <a:ea typeface="Quattrocento Sans"/>
              <a:cs typeface="Quattrocento Sans"/>
              <a:sym typeface="Quattrocento Sans"/>
            </a:endParaRPr>
          </a:p>
        </p:txBody>
      </p:sp>
      <p:pic>
        <p:nvPicPr>
          <p:cNvPr id="73" name="Google Shape;73;p13"/>
          <p:cNvPicPr preferRelativeResize="0"/>
          <p:nvPr/>
        </p:nvPicPr>
        <p:blipFill>
          <a:blip r:embed="rId3">
            <a:alphaModFix/>
          </a:blip>
          <a:stretch>
            <a:fillRect/>
          </a:stretch>
        </p:blipFill>
        <p:spPr>
          <a:xfrm>
            <a:off x="8256349" y="4226960"/>
            <a:ext cx="887652" cy="892287"/>
          </a:xfrm>
          <a:prstGeom prst="rect">
            <a:avLst/>
          </a:prstGeom>
          <a:noFill/>
          <a:ln>
            <a:noFill/>
          </a:ln>
        </p:spPr>
      </p:pic>
      <p:pic>
        <p:nvPicPr>
          <p:cNvPr id="74" name="Google Shape;74;p13"/>
          <p:cNvPicPr preferRelativeResize="0"/>
          <p:nvPr/>
        </p:nvPicPr>
        <p:blipFill>
          <a:blip r:embed="rId4">
            <a:alphaModFix/>
          </a:blip>
          <a:stretch>
            <a:fillRect/>
          </a:stretch>
        </p:blipFill>
        <p:spPr>
          <a:xfrm>
            <a:off x="7363450" y="4272925"/>
            <a:ext cx="819650" cy="800350"/>
          </a:xfrm>
          <a:prstGeom prst="rect">
            <a:avLst/>
          </a:prstGeom>
          <a:noFill/>
          <a:ln>
            <a:noFill/>
          </a:ln>
        </p:spPr>
      </p:pic>
      <p:sp>
        <p:nvSpPr>
          <p:cNvPr id="75" name="Google Shape;75;p13"/>
          <p:cNvSpPr/>
          <p:nvPr/>
        </p:nvSpPr>
        <p:spPr>
          <a:xfrm>
            <a:off x="1100250" y="3360250"/>
            <a:ext cx="613800" cy="613800"/>
          </a:xfrm>
          <a:prstGeom prst="ellipse">
            <a:avLst/>
          </a:prstGeom>
          <a:solidFill>
            <a:srgbClr val="FFCD00">
              <a:alpha val="72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1" name="Shape 241"/>
        <p:cNvGrpSpPr/>
        <p:nvPr/>
      </p:nvGrpSpPr>
      <p:grpSpPr>
        <a:xfrm>
          <a:off x="0" y="0"/>
          <a:ext cx="0" cy="0"/>
          <a:chOff x="0" y="0"/>
          <a:chExt cx="0" cy="0"/>
        </a:xfrm>
      </p:grpSpPr>
      <p:sp>
        <p:nvSpPr>
          <p:cNvPr id="242" name="Google Shape;242;p22"/>
          <p:cNvSpPr txBox="1"/>
          <p:nvPr/>
        </p:nvSpPr>
        <p:spPr>
          <a:xfrm>
            <a:off x="6186350" y="1022225"/>
            <a:ext cx="1193100" cy="229800"/>
          </a:xfrm>
          <a:prstGeom prst="rect">
            <a:avLst/>
          </a:prstGeom>
          <a:solidFill>
            <a:srgbClr val="EFEFE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22"/>
          <p:cNvSpPr txBox="1"/>
          <p:nvPr/>
        </p:nvSpPr>
        <p:spPr>
          <a:xfrm>
            <a:off x="5178850" y="1022225"/>
            <a:ext cx="1193100" cy="229800"/>
          </a:xfrm>
          <a:prstGeom prst="rect">
            <a:avLst/>
          </a:prstGeom>
          <a:solidFill>
            <a:srgbClr val="EFEFE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22"/>
          <p:cNvSpPr txBox="1"/>
          <p:nvPr>
            <p:ph type="title"/>
          </p:nvPr>
        </p:nvSpPr>
        <p:spPr>
          <a:xfrm>
            <a:off x="1381250" y="878525"/>
            <a:ext cx="5998200" cy="488400"/>
          </a:xfrm>
          <a:prstGeom prst="rect">
            <a:avLst/>
          </a:prstGeom>
          <a:ln cap="flat" cmpd="sng" w="9525">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3000"/>
              <a:t>Sensitivity Analysis Roadmap</a:t>
            </a:r>
            <a:endParaRPr sz="3000"/>
          </a:p>
        </p:txBody>
      </p:sp>
      <p:sp>
        <p:nvSpPr>
          <p:cNvPr id="245" name="Google Shape;245;p22"/>
          <p:cNvSpPr txBox="1"/>
          <p:nvPr>
            <p:ph idx="1" type="body"/>
          </p:nvPr>
        </p:nvSpPr>
        <p:spPr>
          <a:xfrm>
            <a:off x="1381250" y="1492375"/>
            <a:ext cx="6809700" cy="3112200"/>
          </a:xfrm>
          <a:prstGeom prst="rect">
            <a:avLst/>
          </a:prstGeom>
        </p:spPr>
        <p:txBody>
          <a:bodyPr anchorCtr="0" anchor="t" bIns="91425" lIns="91425" spcFirstLastPara="1" rIns="91425" wrap="square" tIns="91425">
            <a:noAutofit/>
          </a:bodyPr>
          <a:lstStyle/>
          <a:p>
            <a:pPr indent="0" lvl="0" marL="0" rtl="0" algn="l">
              <a:lnSpc>
                <a:spcPct val="115000"/>
              </a:lnSpc>
              <a:spcBef>
                <a:spcPts val="600"/>
              </a:spcBef>
              <a:spcAft>
                <a:spcPts val="0"/>
              </a:spcAft>
              <a:buNone/>
            </a:pPr>
            <a:r>
              <a:rPr lang="en" sz="2200"/>
              <a:t>Sensitivity analysis– </a:t>
            </a:r>
            <a:r>
              <a:rPr lang="en" sz="2200">
                <a:solidFill>
                  <a:schemeClr val="dk1"/>
                </a:solidFill>
              </a:rPr>
              <a:t>the study of how parameters impact the output of a mathematical model</a:t>
            </a:r>
            <a:r>
              <a:rPr lang="en" sz="2200"/>
              <a:t> </a:t>
            </a:r>
            <a:endParaRPr sz="2200"/>
          </a:p>
          <a:p>
            <a:pPr indent="-368300" lvl="0" marL="457200" rtl="0" algn="l">
              <a:lnSpc>
                <a:spcPct val="115000"/>
              </a:lnSpc>
              <a:spcBef>
                <a:spcPts val="600"/>
              </a:spcBef>
              <a:spcAft>
                <a:spcPts val="0"/>
              </a:spcAft>
              <a:buClr>
                <a:schemeClr val="dk1"/>
              </a:buClr>
              <a:buSzPts val="2200"/>
              <a:buChar char="●"/>
            </a:pPr>
            <a:r>
              <a:rPr lang="en" sz="2200">
                <a:solidFill>
                  <a:schemeClr val="dk1"/>
                </a:solidFill>
              </a:rPr>
              <a:t>Scalar Output Function</a:t>
            </a:r>
            <a:endParaRPr sz="2200">
              <a:solidFill>
                <a:schemeClr val="dk1"/>
              </a:solidFill>
            </a:endParaRPr>
          </a:p>
          <a:p>
            <a:pPr indent="-368300" lvl="0" marL="457200" rtl="0" algn="l">
              <a:lnSpc>
                <a:spcPct val="115000"/>
              </a:lnSpc>
              <a:spcBef>
                <a:spcPts val="0"/>
              </a:spcBef>
              <a:spcAft>
                <a:spcPts val="0"/>
              </a:spcAft>
              <a:buClr>
                <a:schemeClr val="dk1"/>
              </a:buClr>
              <a:buSzPts val="2200"/>
              <a:buChar char="●"/>
            </a:pPr>
            <a:r>
              <a:rPr lang="en" sz="2200">
                <a:solidFill>
                  <a:schemeClr val="dk1"/>
                </a:solidFill>
              </a:rPr>
              <a:t>Partial Derivatives estimated with Finite Differences</a:t>
            </a:r>
            <a:endParaRPr sz="2200">
              <a:solidFill>
                <a:schemeClr val="dk1"/>
              </a:solidFill>
            </a:endParaRPr>
          </a:p>
          <a:p>
            <a:pPr indent="-368300" lvl="0" marL="457200" rtl="0" algn="l">
              <a:lnSpc>
                <a:spcPct val="115000"/>
              </a:lnSpc>
              <a:spcBef>
                <a:spcPts val="0"/>
              </a:spcBef>
              <a:spcAft>
                <a:spcPts val="0"/>
              </a:spcAft>
              <a:buClr>
                <a:schemeClr val="dk1"/>
              </a:buClr>
              <a:buSzPts val="2200"/>
              <a:buChar char="●"/>
            </a:pPr>
            <a:r>
              <a:rPr lang="en" sz="2200">
                <a:solidFill>
                  <a:schemeClr val="dk1"/>
                </a:solidFill>
              </a:rPr>
              <a:t>Gradient Vector and Matrix</a:t>
            </a:r>
            <a:endParaRPr sz="2200">
              <a:solidFill>
                <a:schemeClr val="dk1"/>
              </a:solidFill>
            </a:endParaRPr>
          </a:p>
          <a:p>
            <a:pPr indent="-368300" lvl="0" marL="457200" rtl="0" algn="l">
              <a:lnSpc>
                <a:spcPct val="115000"/>
              </a:lnSpc>
              <a:spcBef>
                <a:spcPts val="0"/>
              </a:spcBef>
              <a:spcAft>
                <a:spcPts val="0"/>
              </a:spcAft>
              <a:buClr>
                <a:schemeClr val="dk1"/>
              </a:buClr>
              <a:buSzPts val="2200"/>
              <a:buChar char="●"/>
            </a:pPr>
            <a:r>
              <a:rPr lang="en" sz="2200">
                <a:solidFill>
                  <a:schemeClr val="dk1"/>
                </a:solidFill>
              </a:rPr>
              <a:t>Active Subspace– provides information on most impactful parameters</a:t>
            </a:r>
            <a:endParaRPr sz="2200">
              <a:solidFill>
                <a:schemeClr val="dk1"/>
              </a:solidFill>
            </a:endParaRPr>
          </a:p>
          <a:p>
            <a:pPr indent="0" lvl="0" marL="914400" rtl="0" algn="l">
              <a:lnSpc>
                <a:spcPct val="115000"/>
              </a:lnSpc>
              <a:spcBef>
                <a:spcPts val="600"/>
              </a:spcBef>
              <a:spcAft>
                <a:spcPts val="0"/>
              </a:spcAft>
              <a:buNone/>
            </a:pPr>
            <a:r>
              <a:t/>
            </a:r>
            <a:endParaRPr sz="2200">
              <a:solidFill>
                <a:schemeClr val="dk1"/>
              </a:solidFill>
            </a:endParaRPr>
          </a:p>
        </p:txBody>
      </p:sp>
      <p:grpSp>
        <p:nvGrpSpPr>
          <p:cNvPr id="246" name="Google Shape;246;p22"/>
          <p:cNvGrpSpPr/>
          <p:nvPr/>
        </p:nvGrpSpPr>
        <p:grpSpPr>
          <a:xfrm>
            <a:off x="795825" y="922650"/>
            <a:ext cx="453000" cy="453000"/>
            <a:chOff x="795825" y="922650"/>
            <a:chExt cx="453000" cy="453000"/>
          </a:xfrm>
        </p:grpSpPr>
        <p:sp>
          <p:nvSpPr>
            <p:cNvPr id="247" name="Google Shape;247;p22"/>
            <p:cNvSpPr/>
            <p:nvPr/>
          </p:nvSpPr>
          <p:spPr>
            <a:xfrm>
              <a:off x="795825" y="922650"/>
              <a:ext cx="453000" cy="453000"/>
            </a:xfrm>
            <a:prstGeom prst="ellipse">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22"/>
            <p:cNvSpPr/>
            <p:nvPr/>
          </p:nvSpPr>
          <p:spPr>
            <a:xfrm>
              <a:off x="795825" y="922650"/>
              <a:ext cx="453000" cy="453000"/>
            </a:xfrm>
            <a:prstGeom prst="ellipse">
              <a:avLst/>
            </a:prstGeom>
            <a:solidFill>
              <a:srgbClr val="FFCD00">
                <a:alpha val="72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5">
                                            <p:txEl>
                                              <p:pRg end="0" st="0"/>
                                            </p:txEl>
                                          </p:spTgt>
                                        </p:tgtEl>
                                        <p:attrNameLst>
                                          <p:attrName>style.visibility</p:attrName>
                                        </p:attrNameLst>
                                      </p:cBhvr>
                                      <p:to>
                                        <p:strVal val="visible"/>
                                      </p:to>
                                    </p:set>
                                    <p:animEffect filter="fade" transition="in">
                                      <p:cBhvr>
                                        <p:cTn dur="1000"/>
                                        <p:tgtEl>
                                          <p:spTgt spid="24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5">
                                            <p:txEl>
                                              <p:pRg end="1" st="1"/>
                                            </p:txEl>
                                          </p:spTgt>
                                        </p:tgtEl>
                                        <p:attrNameLst>
                                          <p:attrName>style.visibility</p:attrName>
                                        </p:attrNameLst>
                                      </p:cBhvr>
                                      <p:to>
                                        <p:strVal val="visible"/>
                                      </p:to>
                                    </p:set>
                                    <p:animEffect filter="fade" transition="in">
                                      <p:cBhvr>
                                        <p:cTn dur="1000"/>
                                        <p:tgtEl>
                                          <p:spTgt spid="24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5">
                                            <p:txEl>
                                              <p:pRg end="2" st="2"/>
                                            </p:txEl>
                                          </p:spTgt>
                                        </p:tgtEl>
                                        <p:attrNameLst>
                                          <p:attrName>style.visibility</p:attrName>
                                        </p:attrNameLst>
                                      </p:cBhvr>
                                      <p:to>
                                        <p:strVal val="visible"/>
                                      </p:to>
                                    </p:set>
                                    <p:animEffect filter="fade" transition="in">
                                      <p:cBhvr>
                                        <p:cTn dur="1000"/>
                                        <p:tgtEl>
                                          <p:spTgt spid="24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5">
                                            <p:txEl>
                                              <p:pRg end="3" st="3"/>
                                            </p:txEl>
                                          </p:spTgt>
                                        </p:tgtEl>
                                        <p:attrNameLst>
                                          <p:attrName>style.visibility</p:attrName>
                                        </p:attrNameLst>
                                      </p:cBhvr>
                                      <p:to>
                                        <p:strVal val="visible"/>
                                      </p:to>
                                    </p:set>
                                    <p:animEffect filter="fade" transition="in">
                                      <p:cBhvr>
                                        <p:cTn dur="1000"/>
                                        <p:tgtEl>
                                          <p:spTgt spid="245">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5">
                                            <p:txEl>
                                              <p:pRg end="4" st="4"/>
                                            </p:txEl>
                                          </p:spTgt>
                                        </p:tgtEl>
                                        <p:attrNameLst>
                                          <p:attrName>style.visibility</p:attrName>
                                        </p:attrNameLst>
                                      </p:cBhvr>
                                      <p:to>
                                        <p:strVal val="visible"/>
                                      </p:to>
                                    </p:set>
                                    <p:animEffect filter="fade" transition="in">
                                      <p:cBhvr>
                                        <p:cTn dur="1000"/>
                                        <p:tgtEl>
                                          <p:spTgt spid="245">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5">
                                            <p:txEl>
                                              <p:pRg end="5" st="5"/>
                                            </p:txEl>
                                          </p:spTgt>
                                        </p:tgtEl>
                                        <p:attrNameLst>
                                          <p:attrName>style.visibility</p:attrName>
                                        </p:attrNameLst>
                                      </p:cBhvr>
                                      <p:to>
                                        <p:strVal val="visible"/>
                                      </p:to>
                                    </p:set>
                                    <p:animEffect filter="fade" transition="in">
                                      <p:cBhvr>
                                        <p:cTn dur="1000"/>
                                        <p:tgtEl>
                                          <p:spTgt spid="245">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EFEFEF"/>
        </a:solidFill>
      </p:bgPr>
    </p:bg>
    <p:spTree>
      <p:nvGrpSpPr>
        <p:cNvPr id="252" name="Shape 252"/>
        <p:cNvGrpSpPr/>
        <p:nvPr/>
      </p:nvGrpSpPr>
      <p:grpSpPr>
        <a:xfrm>
          <a:off x="0" y="0"/>
          <a:ext cx="0" cy="0"/>
          <a:chOff x="0" y="0"/>
          <a:chExt cx="0" cy="0"/>
        </a:xfrm>
      </p:grpSpPr>
      <p:sp>
        <p:nvSpPr>
          <p:cNvPr id="253" name="Google Shape;253;p23"/>
          <p:cNvSpPr txBox="1"/>
          <p:nvPr>
            <p:ph idx="1" type="body"/>
          </p:nvPr>
        </p:nvSpPr>
        <p:spPr>
          <a:xfrm>
            <a:off x="1381150" y="1519675"/>
            <a:ext cx="7023300" cy="985500"/>
          </a:xfrm>
          <a:prstGeom prst="rect">
            <a:avLst/>
          </a:prstGeom>
          <a:ln>
            <a:noFill/>
          </a:ln>
        </p:spPr>
        <p:txBody>
          <a:bodyPr anchorCtr="0" anchor="t" bIns="91425" lIns="91425" spcFirstLastPara="1" rIns="91425" wrap="square" tIns="91425">
            <a:noAutofit/>
          </a:bodyPr>
          <a:lstStyle/>
          <a:p>
            <a:pPr indent="-368300" lvl="0" marL="457200" rtl="0" algn="l">
              <a:lnSpc>
                <a:spcPct val="115000"/>
              </a:lnSpc>
              <a:spcBef>
                <a:spcPts val="600"/>
              </a:spcBef>
              <a:spcAft>
                <a:spcPts val="0"/>
              </a:spcAft>
              <a:buClr>
                <a:srgbClr val="000000"/>
              </a:buClr>
              <a:buSzPts val="2200"/>
              <a:buChar char="●"/>
            </a:pPr>
            <a:r>
              <a:rPr lang="en" sz="2200"/>
              <a:t>Models exposed and infectious populations as a proportion of total</a:t>
            </a:r>
            <a:endParaRPr sz="2200"/>
          </a:p>
          <a:p>
            <a:pPr indent="0" lvl="0" marL="0" rtl="0" algn="l">
              <a:lnSpc>
                <a:spcPct val="115000"/>
              </a:lnSpc>
              <a:spcBef>
                <a:spcPts val="600"/>
              </a:spcBef>
              <a:spcAft>
                <a:spcPts val="0"/>
              </a:spcAft>
              <a:buNone/>
            </a:pPr>
            <a:r>
              <a:t/>
            </a:r>
            <a:endParaRPr sz="2200"/>
          </a:p>
          <a:p>
            <a:pPr indent="0" lvl="0" marL="0" rtl="0" algn="l">
              <a:lnSpc>
                <a:spcPct val="115000"/>
              </a:lnSpc>
              <a:spcBef>
                <a:spcPts val="600"/>
              </a:spcBef>
              <a:spcAft>
                <a:spcPts val="0"/>
              </a:spcAft>
              <a:buNone/>
            </a:pPr>
            <a:r>
              <a:t/>
            </a:r>
            <a:endParaRPr sz="2200"/>
          </a:p>
          <a:p>
            <a:pPr indent="0" lvl="0" marL="0" rtl="0" algn="l">
              <a:lnSpc>
                <a:spcPct val="115000"/>
              </a:lnSpc>
              <a:spcBef>
                <a:spcPts val="600"/>
              </a:spcBef>
              <a:spcAft>
                <a:spcPts val="0"/>
              </a:spcAft>
              <a:buNone/>
            </a:pPr>
            <a:r>
              <a:t/>
            </a:r>
            <a:endParaRPr sz="2200"/>
          </a:p>
          <a:p>
            <a:pPr indent="0" lvl="0" marL="0" rtl="0" algn="l">
              <a:lnSpc>
                <a:spcPct val="115000"/>
              </a:lnSpc>
              <a:spcBef>
                <a:spcPts val="600"/>
              </a:spcBef>
              <a:spcAft>
                <a:spcPts val="0"/>
              </a:spcAft>
              <a:buNone/>
            </a:pPr>
            <a:r>
              <a:t/>
            </a:r>
            <a:endParaRPr sz="2200"/>
          </a:p>
          <a:p>
            <a:pPr indent="0" lvl="0" marL="0" rtl="0" algn="l">
              <a:lnSpc>
                <a:spcPct val="115000"/>
              </a:lnSpc>
              <a:spcBef>
                <a:spcPts val="600"/>
              </a:spcBef>
              <a:spcAft>
                <a:spcPts val="0"/>
              </a:spcAft>
              <a:buNone/>
            </a:pPr>
            <a:r>
              <a:t/>
            </a:r>
            <a:endParaRPr sz="2200"/>
          </a:p>
        </p:txBody>
      </p:sp>
      <p:sp>
        <p:nvSpPr>
          <p:cNvPr id="254" name="Google Shape;254;p23"/>
          <p:cNvSpPr txBox="1"/>
          <p:nvPr>
            <p:ph idx="1" type="body"/>
          </p:nvPr>
        </p:nvSpPr>
        <p:spPr>
          <a:xfrm>
            <a:off x="1381150" y="2440250"/>
            <a:ext cx="7023300" cy="2590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600"/>
              </a:spcBef>
              <a:spcAft>
                <a:spcPts val="0"/>
              </a:spcAft>
              <a:buNone/>
            </a:pPr>
            <a:r>
              <a:t/>
            </a:r>
            <a:endParaRPr sz="2200"/>
          </a:p>
          <a:p>
            <a:pPr indent="0" lvl="0" marL="0" rtl="0" algn="l">
              <a:lnSpc>
                <a:spcPct val="115000"/>
              </a:lnSpc>
              <a:spcBef>
                <a:spcPts val="600"/>
              </a:spcBef>
              <a:spcAft>
                <a:spcPts val="0"/>
              </a:spcAft>
              <a:buNone/>
            </a:pPr>
            <a:r>
              <a:t/>
            </a:r>
            <a:endParaRPr sz="2200"/>
          </a:p>
          <a:p>
            <a:pPr indent="0" lvl="0" marL="0" rtl="0" algn="l">
              <a:lnSpc>
                <a:spcPct val="115000"/>
              </a:lnSpc>
              <a:spcBef>
                <a:spcPts val="600"/>
              </a:spcBef>
              <a:spcAft>
                <a:spcPts val="0"/>
              </a:spcAft>
              <a:buNone/>
            </a:pPr>
            <a:r>
              <a:t/>
            </a:r>
            <a:endParaRPr sz="2200"/>
          </a:p>
          <a:p>
            <a:pPr indent="0" lvl="0" marL="0" rtl="0" algn="ctr">
              <a:lnSpc>
                <a:spcPct val="115000"/>
              </a:lnSpc>
              <a:spcBef>
                <a:spcPts val="600"/>
              </a:spcBef>
              <a:spcAft>
                <a:spcPts val="0"/>
              </a:spcAft>
              <a:buNone/>
            </a:pPr>
            <a:r>
              <a:rPr i="1" lang="en" sz="2200"/>
              <a:t>How can we analyze this function if our parameters are not displayed in an analytical form?</a:t>
            </a:r>
            <a:endParaRPr i="1" sz="2200"/>
          </a:p>
        </p:txBody>
      </p:sp>
      <p:sp>
        <p:nvSpPr>
          <p:cNvPr id="255" name="Google Shape;255;p23"/>
          <p:cNvSpPr txBox="1"/>
          <p:nvPr/>
        </p:nvSpPr>
        <p:spPr>
          <a:xfrm>
            <a:off x="5161150" y="1057575"/>
            <a:ext cx="1193100" cy="229800"/>
          </a:xfrm>
          <a:prstGeom prst="rect">
            <a:avLst/>
          </a:prstGeom>
          <a:solidFill>
            <a:srgbClr val="EFEFE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23"/>
          <p:cNvSpPr txBox="1"/>
          <p:nvPr>
            <p:ph type="title"/>
          </p:nvPr>
        </p:nvSpPr>
        <p:spPr>
          <a:xfrm>
            <a:off x="1381150" y="838900"/>
            <a:ext cx="4973100" cy="501600"/>
          </a:xfrm>
          <a:prstGeom prst="rect">
            <a:avLst/>
          </a:prstGeom>
          <a:ln cap="flat" cmpd="sng" w="9525">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3000"/>
              <a:t>Scalar Output Function</a:t>
            </a:r>
            <a:endParaRPr sz="3000"/>
          </a:p>
        </p:txBody>
      </p:sp>
      <p:sp>
        <p:nvSpPr>
          <p:cNvPr id="257" name="Google Shape;257;p23"/>
          <p:cNvSpPr txBox="1"/>
          <p:nvPr/>
        </p:nvSpPr>
        <p:spPr>
          <a:xfrm>
            <a:off x="5005775" y="2620750"/>
            <a:ext cx="3189300" cy="103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latin typeface="Quattrocento Sans"/>
                <a:ea typeface="Quattrocento Sans"/>
                <a:cs typeface="Quattrocento Sans"/>
                <a:sym typeface="Quattrocento Sans"/>
              </a:rPr>
              <a:t>E : Exposed population</a:t>
            </a:r>
            <a:endParaRPr sz="2000">
              <a:latin typeface="Quattrocento Sans"/>
              <a:ea typeface="Quattrocento Sans"/>
              <a:cs typeface="Quattrocento Sans"/>
              <a:sym typeface="Quattrocento Sans"/>
            </a:endParaRPr>
          </a:p>
          <a:p>
            <a:pPr indent="0" lvl="0" marL="0" rtl="0" algn="l">
              <a:spcBef>
                <a:spcPts val="0"/>
              </a:spcBef>
              <a:spcAft>
                <a:spcPts val="0"/>
              </a:spcAft>
              <a:buNone/>
            </a:pPr>
            <a:r>
              <a:rPr lang="en" sz="2000">
                <a:latin typeface="Quattrocento Sans"/>
                <a:ea typeface="Quattrocento Sans"/>
                <a:cs typeface="Quattrocento Sans"/>
                <a:sym typeface="Quattrocento Sans"/>
              </a:rPr>
              <a:t>I : Infectious population</a:t>
            </a:r>
            <a:endParaRPr sz="2000">
              <a:latin typeface="Quattrocento Sans"/>
              <a:ea typeface="Quattrocento Sans"/>
              <a:cs typeface="Quattrocento Sans"/>
              <a:sym typeface="Quattrocento Sans"/>
            </a:endParaRPr>
          </a:p>
          <a:p>
            <a:pPr indent="0" lvl="0" marL="0" rtl="0" algn="l">
              <a:spcBef>
                <a:spcPts val="0"/>
              </a:spcBef>
              <a:spcAft>
                <a:spcPts val="0"/>
              </a:spcAft>
              <a:buNone/>
            </a:pPr>
            <a:r>
              <a:rPr lang="en" sz="2000">
                <a:latin typeface="Quattrocento Sans"/>
                <a:ea typeface="Quattrocento Sans"/>
                <a:cs typeface="Quattrocento Sans"/>
                <a:sym typeface="Quattrocento Sans"/>
              </a:rPr>
              <a:t>N : Total population</a:t>
            </a:r>
            <a:endParaRPr sz="2000">
              <a:latin typeface="Quattrocento Sans"/>
              <a:ea typeface="Quattrocento Sans"/>
              <a:cs typeface="Quattrocento Sans"/>
              <a:sym typeface="Quattrocento Sans"/>
            </a:endParaRPr>
          </a:p>
        </p:txBody>
      </p:sp>
      <p:pic>
        <p:nvPicPr>
          <p:cNvPr id="258" name="Google Shape;258;p23"/>
          <p:cNvPicPr preferRelativeResize="0"/>
          <p:nvPr/>
        </p:nvPicPr>
        <p:blipFill>
          <a:blip r:embed="rId3">
            <a:alphaModFix/>
          </a:blip>
          <a:stretch>
            <a:fillRect/>
          </a:stretch>
        </p:blipFill>
        <p:spPr>
          <a:xfrm>
            <a:off x="1456200" y="2679375"/>
            <a:ext cx="3320600" cy="985425"/>
          </a:xfrm>
          <a:prstGeom prst="rect">
            <a:avLst/>
          </a:prstGeom>
          <a:noFill/>
          <a:ln>
            <a:noFill/>
          </a:ln>
        </p:spPr>
      </p:pic>
      <p:grpSp>
        <p:nvGrpSpPr>
          <p:cNvPr id="259" name="Google Shape;259;p23"/>
          <p:cNvGrpSpPr/>
          <p:nvPr/>
        </p:nvGrpSpPr>
        <p:grpSpPr>
          <a:xfrm>
            <a:off x="795825" y="922650"/>
            <a:ext cx="453000" cy="453000"/>
            <a:chOff x="795825" y="922650"/>
            <a:chExt cx="453000" cy="453000"/>
          </a:xfrm>
        </p:grpSpPr>
        <p:sp>
          <p:nvSpPr>
            <p:cNvPr id="260" name="Google Shape;260;p23"/>
            <p:cNvSpPr/>
            <p:nvPr/>
          </p:nvSpPr>
          <p:spPr>
            <a:xfrm>
              <a:off x="795825" y="922650"/>
              <a:ext cx="453000" cy="453000"/>
            </a:xfrm>
            <a:prstGeom prst="ellipse">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23"/>
            <p:cNvSpPr/>
            <p:nvPr/>
          </p:nvSpPr>
          <p:spPr>
            <a:xfrm>
              <a:off x="795825" y="922650"/>
              <a:ext cx="453000" cy="453000"/>
            </a:xfrm>
            <a:prstGeom prst="ellipse">
              <a:avLst/>
            </a:prstGeom>
            <a:solidFill>
              <a:srgbClr val="FFCD00">
                <a:alpha val="72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3">
                                            <p:txEl>
                                              <p:pRg end="0" st="0"/>
                                            </p:txEl>
                                          </p:spTgt>
                                        </p:tgtEl>
                                        <p:attrNameLst>
                                          <p:attrName>style.visibility</p:attrName>
                                        </p:attrNameLst>
                                      </p:cBhvr>
                                      <p:to>
                                        <p:strVal val="visible"/>
                                      </p:to>
                                    </p:set>
                                    <p:animEffect filter="fade" transition="in">
                                      <p:cBhvr>
                                        <p:cTn dur="1000"/>
                                        <p:tgtEl>
                                          <p:spTgt spid="25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3">
                                            <p:txEl>
                                              <p:pRg end="1" st="1"/>
                                            </p:txEl>
                                          </p:spTgt>
                                        </p:tgtEl>
                                        <p:attrNameLst>
                                          <p:attrName>style.visibility</p:attrName>
                                        </p:attrNameLst>
                                      </p:cBhvr>
                                      <p:to>
                                        <p:strVal val="visible"/>
                                      </p:to>
                                    </p:set>
                                    <p:animEffect filter="fade" transition="in">
                                      <p:cBhvr>
                                        <p:cTn dur="1000"/>
                                        <p:tgtEl>
                                          <p:spTgt spid="25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3">
                                            <p:txEl>
                                              <p:pRg end="2" st="2"/>
                                            </p:txEl>
                                          </p:spTgt>
                                        </p:tgtEl>
                                        <p:attrNameLst>
                                          <p:attrName>style.visibility</p:attrName>
                                        </p:attrNameLst>
                                      </p:cBhvr>
                                      <p:to>
                                        <p:strVal val="visible"/>
                                      </p:to>
                                    </p:set>
                                    <p:animEffect filter="fade" transition="in">
                                      <p:cBhvr>
                                        <p:cTn dur="1000"/>
                                        <p:tgtEl>
                                          <p:spTgt spid="25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3">
                                            <p:txEl>
                                              <p:pRg end="3" st="3"/>
                                            </p:txEl>
                                          </p:spTgt>
                                        </p:tgtEl>
                                        <p:attrNameLst>
                                          <p:attrName>style.visibility</p:attrName>
                                        </p:attrNameLst>
                                      </p:cBhvr>
                                      <p:to>
                                        <p:strVal val="visible"/>
                                      </p:to>
                                    </p:set>
                                    <p:animEffect filter="fade" transition="in">
                                      <p:cBhvr>
                                        <p:cTn dur="1000"/>
                                        <p:tgtEl>
                                          <p:spTgt spid="253">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3">
                                            <p:txEl>
                                              <p:pRg end="4" st="4"/>
                                            </p:txEl>
                                          </p:spTgt>
                                        </p:tgtEl>
                                        <p:attrNameLst>
                                          <p:attrName>style.visibility</p:attrName>
                                        </p:attrNameLst>
                                      </p:cBhvr>
                                      <p:to>
                                        <p:strVal val="visible"/>
                                      </p:to>
                                    </p:set>
                                    <p:animEffect filter="fade" transition="in">
                                      <p:cBhvr>
                                        <p:cTn dur="1000"/>
                                        <p:tgtEl>
                                          <p:spTgt spid="253">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3">
                                            <p:txEl>
                                              <p:pRg end="5" st="5"/>
                                            </p:txEl>
                                          </p:spTgt>
                                        </p:tgtEl>
                                        <p:attrNameLst>
                                          <p:attrName>style.visibility</p:attrName>
                                        </p:attrNameLst>
                                      </p:cBhvr>
                                      <p:to>
                                        <p:strVal val="visible"/>
                                      </p:to>
                                    </p:set>
                                    <p:animEffect filter="fade" transition="in">
                                      <p:cBhvr>
                                        <p:cTn dur="1000"/>
                                        <p:tgtEl>
                                          <p:spTgt spid="253">
                                            <p:txEl>
                                              <p:pRg end="5" st="5"/>
                                            </p:txEl>
                                          </p:spTgt>
                                        </p:tgtEl>
                                      </p:cBhvr>
                                    </p:animEffect>
                                  </p:childTnLst>
                                </p:cTn>
                              </p:par>
                              <p:par>
                                <p:cTn fill="hold" nodeType="withEffect" presetClass="entr" presetID="10" presetSubtype="0">
                                  <p:stCondLst>
                                    <p:cond delay="0"/>
                                  </p:stCondLst>
                                  <p:childTnLst>
                                    <p:set>
                                      <p:cBhvr>
                                        <p:cTn dur="1" fill="hold">
                                          <p:stCondLst>
                                            <p:cond delay="0"/>
                                          </p:stCondLst>
                                        </p:cTn>
                                        <p:tgtEl>
                                          <p:spTgt spid="257"/>
                                        </p:tgtEl>
                                        <p:attrNameLst>
                                          <p:attrName>style.visibility</p:attrName>
                                        </p:attrNameLst>
                                      </p:cBhvr>
                                      <p:to>
                                        <p:strVal val="visible"/>
                                      </p:to>
                                    </p:set>
                                    <p:animEffect filter="fade" transition="in">
                                      <p:cBhvr>
                                        <p:cTn dur="1000"/>
                                        <p:tgtEl>
                                          <p:spTgt spid="25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4"/>
                                        </p:tgtEl>
                                        <p:attrNameLst>
                                          <p:attrName>style.visibility</p:attrName>
                                        </p:attrNameLst>
                                      </p:cBhvr>
                                      <p:to>
                                        <p:strVal val="visible"/>
                                      </p:to>
                                    </p:set>
                                    <p:animEffect filter="fade" transition="in">
                                      <p:cBhvr>
                                        <p:cTn dur="1000"/>
                                        <p:tgtEl>
                                          <p:spTgt spid="25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EFEFEF"/>
        </a:solidFill>
      </p:bgPr>
    </p:bg>
    <p:spTree>
      <p:nvGrpSpPr>
        <p:cNvPr id="265" name="Shape 265"/>
        <p:cNvGrpSpPr/>
        <p:nvPr/>
      </p:nvGrpSpPr>
      <p:grpSpPr>
        <a:xfrm>
          <a:off x="0" y="0"/>
          <a:ext cx="0" cy="0"/>
          <a:chOff x="0" y="0"/>
          <a:chExt cx="0" cy="0"/>
        </a:xfrm>
      </p:grpSpPr>
      <p:sp>
        <p:nvSpPr>
          <p:cNvPr id="266" name="Google Shape;266;p24"/>
          <p:cNvSpPr txBox="1"/>
          <p:nvPr/>
        </p:nvSpPr>
        <p:spPr>
          <a:xfrm>
            <a:off x="5161150" y="1057575"/>
            <a:ext cx="1193100" cy="229800"/>
          </a:xfrm>
          <a:prstGeom prst="rect">
            <a:avLst/>
          </a:prstGeom>
          <a:solidFill>
            <a:srgbClr val="EFEFE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24"/>
          <p:cNvSpPr txBox="1"/>
          <p:nvPr>
            <p:ph type="title"/>
          </p:nvPr>
        </p:nvSpPr>
        <p:spPr>
          <a:xfrm>
            <a:off x="1405175" y="770325"/>
            <a:ext cx="4984500" cy="804300"/>
          </a:xfrm>
          <a:prstGeom prst="rect">
            <a:avLst/>
          </a:prstGeom>
          <a:ln cap="flat" cmpd="sng" w="9525">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3000"/>
              <a:t>Partial Derivatives using Finite Differences</a:t>
            </a:r>
            <a:endParaRPr sz="3000"/>
          </a:p>
        </p:txBody>
      </p:sp>
      <p:sp>
        <p:nvSpPr>
          <p:cNvPr id="268" name="Google Shape;268;p24"/>
          <p:cNvSpPr txBox="1"/>
          <p:nvPr>
            <p:ph idx="1" type="body"/>
          </p:nvPr>
        </p:nvSpPr>
        <p:spPr>
          <a:xfrm>
            <a:off x="1405175" y="1775475"/>
            <a:ext cx="6559800" cy="1476600"/>
          </a:xfrm>
          <a:prstGeom prst="rect">
            <a:avLst/>
          </a:prstGeom>
          <a:ln>
            <a:noFill/>
          </a:ln>
        </p:spPr>
        <p:txBody>
          <a:bodyPr anchorCtr="0" anchor="t" bIns="91425" lIns="91425" spcFirstLastPara="1" rIns="91425" wrap="square" tIns="91425">
            <a:noAutofit/>
          </a:bodyPr>
          <a:lstStyle/>
          <a:p>
            <a:pPr indent="0" lvl="0" marL="0" rtl="0" algn="l">
              <a:lnSpc>
                <a:spcPct val="115000"/>
              </a:lnSpc>
              <a:spcBef>
                <a:spcPts val="600"/>
              </a:spcBef>
              <a:spcAft>
                <a:spcPts val="0"/>
              </a:spcAft>
              <a:buNone/>
            </a:pPr>
            <a:r>
              <a:rPr lang="en" sz="2200"/>
              <a:t>Finite differences</a:t>
            </a:r>
            <a:endParaRPr sz="2200"/>
          </a:p>
          <a:p>
            <a:pPr indent="-368300" lvl="0" marL="457200" rtl="0" algn="l">
              <a:lnSpc>
                <a:spcPct val="115000"/>
              </a:lnSpc>
              <a:spcBef>
                <a:spcPts val="600"/>
              </a:spcBef>
              <a:spcAft>
                <a:spcPts val="0"/>
              </a:spcAft>
              <a:buClr>
                <a:srgbClr val="000000"/>
              </a:buClr>
              <a:buSzPts val="2200"/>
              <a:buChar char="●"/>
            </a:pPr>
            <a:r>
              <a:rPr lang="en" sz="2200"/>
              <a:t>Are basic difference equations used to estimate partial derivatives</a:t>
            </a:r>
            <a:endParaRPr sz="2200"/>
          </a:p>
        </p:txBody>
      </p:sp>
      <p:sp>
        <p:nvSpPr>
          <p:cNvPr id="269" name="Google Shape;269;p24"/>
          <p:cNvSpPr txBox="1"/>
          <p:nvPr/>
        </p:nvSpPr>
        <p:spPr>
          <a:xfrm>
            <a:off x="1102050" y="4326775"/>
            <a:ext cx="6939900" cy="45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latin typeface="Quattrocento Sans"/>
                <a:ea typeface="Quattrocento Sans"/>
                <a:cs typeface="Quattrocento Sans"/>
                <a:sym typeface="Quattrocento Sans"/>
              </a:rPr>
              <a:t>Approximation of </a:t>
            </a:r>
            <a:r>
              <a:rPr lang="en" sz="2000">
                <a:latin typeface="Quattrocento Sans"/>
                <a:ea typeface="Quattrocento Sans"/>
                <a:cs typeface="Quattrocento Sans"/>
                <a:sym typeface="Quattrocento Sans"/>
              </a:rPr>
              <a:t>partial derivative with respect to lambda</a:t>
            </a:r>
            <a:endParaRPr sz="2000">
              <a:latin typeface="Quattrocento Sans"/>
              <a:ea typeface="Quattrocento Sans"/>
              <a:cs typeface="Quattrocento Sans"/>
              <a:sym typeface="Quattrocento Sans"/>
            </a:endParaRPr>
          </a:p>
        </p:txBody>
      </p:sp>
      <p:pic>
        <p:nvPicPr>
          <p:cNvPr id="270" name="Google Shape;270;p24"/>
          <p:cNvPicPr preferRelativeResize="0"/>
          <p:nvPr/>
        </p:nvPicPr>
        <p:blipFill>
          <a:blip r:embed="rId3">
            <a:alphaModFix/>
          </a:blip>
          <a:stretch>
            <a:fillRect/>
          </a:stretch>
        </p:blipFill>
        <p:spPr>
          <a:xfrm>
            <a:off x="1656962" y="3321150"/>
            <a:ext cx="5830074" cy="753850"/>
          </a:xfrm>
          <a:prstGeom prst="rect">
            <a:avLst/>
          </a:prstGeom>
          <a:noFill/>
          <a:ln>
            <a:noFill/>
          </a:ln>
        </p:spPr>
      </p:pic>
      <p:grpSp>
        <p:nvGrpSpPr>
          <p:cNvPr id="271" name="Google Shape;271;p24"/>
          <p:cNvGrpSpPr/>
          <p:nvPr/>
        </p:nvGrpSpPr>
        <p:grpSpPr>
          <a:xfrm>
            <a:off x="795825" y="922650"/>
            <a:ext cx="453000" cy="453000"/>
            <a:chOff x="795825" y="922650"/>
            <a:chExt cx="453000" cy="453000"/>
          </a:xfrm>
        </p:grpSpPr>
        <p:sp>
          <p:nvSpPr>
            <p:cNvPr id="272" name="Google Shape;272;p24"/>
            <p:cNvSpPr/>
            <p:nvPr/>
          </p:nvSpPr>
          <p:spPr>
            <a:xfrm>
              <a:off x="795825" y="922650"/>
              <a:ext cx="453000" cy="453000"/>
            </a:xfrm>
            <a:prstGeom prst="ellipse">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24"/>
            <p:cNvSpPr/>
            <p:nvPr/>
          </p:nvSpPr>
          <p:spPr>
            <a:xfrm>
              <a:off x="795825" y="922650"/>
              <a:ext cx="453000" cy="453000"/>
            </a:xfrm>
            <a:prstGeom prst="ellipse">
              <a:avLst/>
            </a:prstGeom>
            <a:solidFill>
              <a:srgbClr val="FFCD00">
                <a:alpha val="72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8"/>
                                        </p:tgtEl>
                                        <p:attrNameLst>
                                          <p:attrName>style.visibility</p:attrName>
                                        </p:attrNameLst>
                                      </p:cBhvr>
                                      <p:to>
                                        <p:strVal val="visible"/>
                                      </p:to>
                                    </p:set>
                                    <p:animEffect filter="fade" transition="in">
                                      <p:cBhvr>
                                        <p:cTn dur="1000"/>
                                        <p:tgtEl>
                                          <p:spTgt spid="268"/>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69"/>
                                        </p:tgtEl>
                                        <p:attrNameLst>
                                          <p:attrName>style.visibility</p:attrName>
                                        </p:attrNameLst>
                                      </p:cBhvr>
                                      <p:to>
                                        <p:strVal val="visible"/>
                                      </p:to>
                                    </p:set>
                                    <p:animEffect filter="fade" transition="in">
                                      <p:cBhvr>
                                        <p:cTn dur="1000"/>
                                        <p:tgtEl>
                                          <p:spTgt spid="26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EFEFEF"/>
        </a:solidFill>
      </p:bgPr>
    </p:bg>
    <p:spTree>
      <p:nvGrpSpPr>
        <p:cNvPr id="277" name="Shape 277"/>
        <p:cNvGrpSpPr/>
        <p:nvPr/>
      </p:nvGrpSpPr>
      <p:grpSpPr>
        <a:xfrm>
          <a:off x="0" y="0"/>
          <a:ext cx="0" cy="0"/>
          <a:chOff x="0" y="0"/>
          <a:chExt cx="0" cy="0"/>
        </a:xfrm>
      </p:grpSpPr>
      <p:pic>
        <p:nvPicPr>
          <p:cNvPr id="278" name="Google Shape;278;p25"/>
          <p:cNvPicPr preferRelativeResize="0"/>
          <p:nvPr/>
        </p:nvPicPr>
        <p:blipFill rotWithShape="1">
          <a:blip r:embed="rId3">
            <a:alphaModFix/>
          </a:blip>
          <a:srcRect b="0" l="97125" r="0" t="0"/>
          <a:stretch/>
        </p:blipFill>
        <p:spPr>
          <a:xfrm flipH="1" rot="10800000">
            <a:off x="8439225" y="1489425"/>
            <a:ext cx="61325" cy="3519850"/>
          </a:xfrm>
          <a:prstGeom prst="rect">
            <a:avLst/>
          </a:prstGeom>
          <a:noFill/>
          <a:ln>
            <a:noFill/>
          </a:ln>
        </p:spPr>
      </p:pic>
      <p:sp>
        <p:nvSpPr>
          <p:cNvPr id="279" name="Google Shape;279;p25"/>
          <p:cNvSpPr txBox="1"/>
          <p:nvPr/>
        </p:nvSpPr>
        <p:spPr>
          <a:xfrm>
            <a:off x="6204025" y="1013400"/>
            <a:ext cx="1545000" cy="229800"/>
          </a:xfrm>
          <a:prstGeom prst="rect">
            <a:avLst/>
          </a:prstGeom>
          <a:solidFill>
            <a:srgbClr val="EFEFE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25"/>
          <p:cNvSpPr txBox="1"/>
          <p:nvPr/>
        </p:nvSpPr>
        <p:spPr>
          <a:xfrm>
            <a:off x="5161150" y="1057575"/>
            <a:ext cx="1193100" cy="229800"/>
          </a:xfrm>
          <a:prstGeom prst="rect">
            <a:avLst/>
          </a:prstGeom>
          <a:solidFill>
            <a:srgbClr val="EFEFE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25"/>
          <p:cNvSpPr txBox="1"/>
          <p:nvPr>
            <p:ph type="title"/>
          </p:nvPr>
        </p:nvSpPr>
        <p:spPr>
          <a:xfrm>
            <a:off x="1394850" y="891900"/>
            <a:ext cx="6354300" cy="472800"/>
          </a:xfrm>
          <a:prstGeom prst="rect">
            <a:avLst/>
          </a:prstGeom>
          <a:ln cap="flat" cmpd="sng" w="9525">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3000"/>
              <a:t>Gradient Vector and Matrix</a:t>
            </a:r>
            <a:endParaRPr sz="3000"/>
          </a:p>
        </p:txBody>
      </p:sp>
      <p:sp>
        <p:nvSpPr>
          <p:cNvPr id="282" name="Google Shape;282;p25"/>
          <p:cNvSpPr/>
          <p:nvPr/>
        </p:nvSpPr>
        <p:spPr>
          <a:xfrm>
            <a:off x="6734250" y="3090200"/>
            <a:ext cx="203400" cy="318300"/>
          </a:xfrm>
          <a:prstGeom prst="rect">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83" name="Google Shape;283;p25"/>
          <p:cNvPicPr preferRelativeResize="0"/>
          <p:nvPr/>
        </p:nvPicPr>
        <p:blipFill rotWithShape="1">
          <a:blip r:embed="rId4">
            <a:alphaModFix/>
          </a:blip>
          <a:srcRect b="0" l="0" r="1864" t="0"/>
          <a:stretch/>
        </p:blipFill>
        <p:spPr>
          <a:xfrm>
            <a:off x="5938850" y="1512350"/>
            <a:ext cx="2333150" cy="3473999"/>
          </a:xfrm>
          <a:prstGeom prst="rect">
            <a:avLst/>
          </a:prstGeom>
          <a:noFill/>
          <a:ln>
            <a:noFill/>
          </a:ln>
        </p:spPr>
      </p:pic>
      <p:sp>
        <p:nvSpPr>
          <p:cNvPr id="284" name="Google Shape;284;p25"/>
          <p:cNvSpPr/>
          <p:nvPr/>
        </p:nvSpPr>
        <p:spPr>
          <a:xfrm>
            <a:off x="5938850" y="3090188"/>
            <a:ext cx="203400" cy="318300"/>
          </a:xfrm>
          <a:prstGeom prst="rect">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25"/>
          <p:cNvSpPr/>
          <p:nvPr/>
        </p:nvSpPr>
        <p:spPr>
          <a:xfrm>
            <a:off x="8150400" y="1472917"/>
            <a:ext cx="203400" cy="115200"/>
          </a:xfrm>
          <a:prstGeom prst="rect">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25"/>
          <p:cNvSpPr/>
          <p:nvPr/>
        </p:nvSpPr>
        <p:spPr>
          <a:xfrm>
            <a:off x="8150400" y="4915317"/>
            <a:ext cx="203400" cy="115200"/>
          </a:xfrm>
          <a:prstGeom prst="rect">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87" name="Google Shape;287;p25"/>
          <p:cNvPicPr preferRelativeResize="0"/>
          <p:nvPr/>
        </p:nvPicPr>
        <p:blipFill rotWithShape="1">
          <a:blip r:embed="rId5">
            <a:alphaModFix/>
          </a:blip>
          <a:srcRect b="42270" l="0" r="78556" t="41751"/>
          <a:stretch/>
        </p:blipFill>
        <p:spPr>
          <a:xfrm>
            <a:off x="5691375" y="2965363"/>
            <a:ext cx="380150" cy="567975"/>
          </a:xfrm>
          <a:prstGeom prst="rect">
            <a:avLst/>
          </a:prstGeom>
          <a:noFill/>
          <a:ln>
            <a:noFill/>
          </a:ln>
        </p:spPr>
      </p:pic>
      <p:sp>
        <p:nvSpPr>
          <p:cNvPr id="288" name="Google Shape;288;p25"/>
          <p:cNvSpPr/>
          <p:nvPr/>
        </p:nvSpPr>
        <p:spPr>
          <a:xfrm>
            <a:off x="7242450" y="1512350"/>
            <a:ext cx="1350300" cy="3474000"/>
          </a:xfrm>
          <a:prstGeom prst="rect">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89" name="Google Shape;289;p25"/>
          <p:cNvPicPr preferRelativeResize="0"/>
          <p:nvPr/>
        </p:nvPicPr>
        <p:blipFill rotWithShape="1">
          <a:blip r:embed="rId3">
            <a:alphaModFix/>
          </a:blip>
          <a:srcRect b="0" l="97125" r="0" t="0"/>
          <a:stretch/>
        </p:blipFill>
        <p:spPr>
          <a:xfrm flipH="1" rot="10800000">
            <a:off x="7115663" y="1489425"/>
            <a:ext cx="61325" cy="3519850"/>
          </a:xfrm>
          <a:prstGeom prst="rect">
            <a:avLst/>
          </a:prstGeom>
          <a:noFill/>
          <a:ln>
            <a:noFill/>
          </a:ln>
        </p:spPr>
      </p:pic>
      <p:sp>
        <p:nvSpPr>
          <p:cNvPr id="290" name="Google Shape;290;p25"/>
          <p:cNvSpPr txBox="1"/>
          <p:nvPr/>
        </p:nvSpPr>
        <p:spPr>
          <a:xfrm>
            <a:off x="1248825" y="1808725"/>
            <a:ext cx="4164000" cy="945600"/>
          </a:xfrm>
          <a:prstGeom prst="rect">
            <a:avLst/>
          </a:prstGeom>
          <a:noFill/>
          <a:ln>
            <a:noFill/>
          </a:ln>
        </p:spPr>
        <p:txBody>
          <a:bodyPr anchorCtr="0" anchor="t" bIns="91425" lIns="91425" spcFirstLastPara="1" rIns="91425" wrap="square" tIns="91425">
            <a:noAutofit/>
          </a:bodyPr>
          <a:lstStyle/>
          <a:p>
            <a:pPr indent="-355600" lvl="0" marL="457200" rtl="0" algn="l">
              <a:spcBef>
                <a:spcPts val="0"/>
              </a:spcBef>
              <a:spcAft>
                <a:spcPts val="0"/>
              </a:spcAft>
              <a:buSzPts val="2000"/>
              <a:buFont typeface="Quattrocento Sans"/>
              <a:buChar char="●"/>
            </a:pPr>
            <a:r>
              <a:rPr lang="en" sz="2000">
                <a:latin typeface="Quattrocento Sans"/>
                <a:ea typeface="Quattrocento Sans"/>
                <a:cs typeface="Quattrocento Sans"/>
                <a:sym typeface="Quattrocento Sans"/>
              </a:rPr>
              <a:t>Combines partial derivatives of a multivariable function into a vector</a:t>
            </a:r>
            <a:endParaRPr sz="2000">
              <a:latin typeface="Quattrocento Sans"/>
              <a:ea typeface="Quattrocento Sans"/>
              <a:cs typeface="Quattrocento Sans"/>
              <a:sym typeface="Quattrocento Sans"/>
            </a:endParaRPr>
          </a:p>
          <a:p>
            <a:pPr indent="0" lvl="0" marL="0" rtl="0" algn="l">
              <a:spcBef>
                <a:spcPts val="0"/>
              </a:spcBef>
              <a:spcAft>
                <a:spcPts val="0"/>
              </a:spcAft>
              <a:buNone/>
            </a:pPr>
            <a:r>
              <a:t/>
            </a:r>
            <a:endParaRPr sz="2000">
              <a:latin typeface="Quattrocento Sans"/>
              <a:ea typeface="Quattrocento Sans"/>
              <a:cs typeface="Quattrocento Sans"/>
              <a:sym typeface="Quattrocento Sans"/>
            </a:endParaRPr>
          </a:p>
          <a:p>
            <a:pPr indent="0" lvl="0" marL="0" rtl="0" algn="l">
              <a:spcBef>
                <a:spcPts val="0"/>
              </a:spcBef>
              <a:spcAft>
                <a:spcPts val="0"/>
              </a:spcAft>
              <a:buNone/>
            </a:pPr>
            <a:r>
              <a:t/>
            </a:r>
            <a:endParaRPr sz="2000">
              <a:latin typeface="Quattrocento Sans"/>
              <a:ea typeface="Quattrocento Sans"/>
              <a:cs typeface="Quattrocento Sans"/>
              <a:sym typeface="Quattrocento Sans"/>
            </a:endParaRPr>
          </a:p>
          <a:p>
            <a:pPr indent="0" lvl="0" marL="457200" rtl="0" algn="l">
              <a:spcBef>
                <a:spcPts val="0"/>
              </a:spcBef>
              <a:spcAft>
                <a:spcPts val="0"/>
              </a:spcAft>
              <a:buNone/>
            </a:pPr>
            <a:r>
              <a:t/>
            </a:r>
            <a:endParaRPr sz="2000">
              <a:latin typeface="Quattrocento Sans"/>
              <a:ea typeface="Quattrocento Sans"/>
              <a:cs typeface="Quattrocento Sans"/>
              <a:sym typeface="Quattrocento Sans"/>
            </a:endParaRPr>
          </a:p>
        </p:txBody>
      </p:sp>
      <p:sp>
        <p:nvSpPr>
          <p:cNvPr id="291" name="Google Shape;291;p25"/>
          <p:cNvSpPr txBox="1"/>
          <p:nvPr/>
        </p:nvSpPr>
        <p:spPr>
          <a:xfrm>
            <a:off x="1248825" y="3636923"/>
            <a:ext cx="4164000" cy="134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000">
              <a:latin typeface="Quattrocento Sans"/>
              <a:ea typeface="Quattrocento Sans"/>
              <a:cs typeface="Quattrocento Sans"/>
              <a:sym typeface="Quattrocento Sans"/>
            </a:endParaRPr>
          </a:p>
          <a:p>
            <a:pPr indent="-355600" lvl="0" marL="457200" rtl="0" algn="l">
              <a:spcBef>
                <a:spcPts val="0"/>
              </a:spcBef>
              <a:spcAft>
                <a:spcPts val="0"/>
              </a:spcAft>
              <a:buSzPts val="2000"/>
              <a:buFont typeface="Quattrocento Sans"/>
              <a:buChar char="●"/>
            </a:pPr>
            <a:r>
              <a:rPr lang="en" sz="2000">
                <a:latin typeface="Quattrocento Sans"/>
                <a:ea typeface="Quattrocento Sans"/>
                <a:cs typeface="Quattrocento Sans"/>
                <a:sym typeface="Quattrocento Sans"/>
              </a:rPr>
              <a:t>6x250 matrix</a:t>
            </a:r>
            <a:endParaRPr sz="2000">
              <a:latin typeface="Quattrocento Sans"/>
              <a:ea typeface="Quattrocento Sans"/>
              <a:cs typeface="Quattrocento Sans"/>
              <a:sym typeface="Quattrocento Sans"/>
            </a:endParaRPr>
          </a:p>
          <a:p>
            <a:pPr indent="-355600" lvl="0" marL="457200" rtl="0" algn="l">
              <a:spcBef>
                <a:spcPts val="0"/>
              </a:spcBef>
              <a:spcAft>
                <a:spcPts val="0"/>
              </a:spcAft>
              <a:buSzPts val="2000"/>
              <a:buFont typeface="Quattrocento Sans"/>
              <a:buChar char="●"/>
            </a:pPr>
            <a:r>
              <a:rPr lang="en" sz="2000">
                <a:latin typeface="Quattrocento Sans"/>
                <a:ea typeface="Quattrocento Sans"/>
                <a:cs typeface="Quattrocento Sans"/>
                <a:sym typeface="Quattrocento Sans"/>
              </a:rPr>
              <a:t>Active subspace is derived from gradient matrix.</a:t>
            </a:r>
            <a:endParaRPr sz="2000">
              <a:latin typeface="Quattrocento Sans"/>
              <a:ea typeface="Quattrocento Sans"/>
              <a:cs typeface="Quattrocento Sans"/>
              <a:sym typeface="Quattrocento Sans"/>
            </a:endParaRPr>
          </a:p>
        </p:txBody>
      </p:sp>
      <p:sp>
        <p:nvSpPr>
          <p:cNvPr id="292" name="Google Shape;292;p25"/>
          <p:cNvSpPr/>
          <p:nvPr/>
        </p:nvSpPr>
        <p:spPr>
          <a:xfrm>
            <a:off x="5352050" y="2536750"/>
            <a:ext cx="586800" cy="472800"/>
          </a:xfrm>
          <a:prstGeom prst="rect">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25"/>
          <p:cNvSpPr txBox="1"/>
          <p:nvPr/>
        </p:nvSpPr>
        <p:spPr>
          <a:xfrm>
            <a:off x="6963875" y="2489200"/>
            <a:ext cx="450300" cy="567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chemeClr val="dk2"/>
                </a:solidFill>
                <a:latin typeface="Courier New"/>
                <a:ea typeface="Courier New"/>
                <a:cs typeface="Courier New"/>
                <a:sym typeface="Courier New"/>
              </a:rPr>
              <a:t>)</a:t>
            </a:r>
            <a:endParaRPr sz="2400">
              <a:solidFill>
                <a:schemeClr val="dk2"/>
              </a:solidFill>
              <a:latin typeface="Courier New"/>
              <a:ea typeface="Courier New"/>
              <a:cs typeface="Courier New"/>
              <a:sym typeface="Courier New"/>
            </a:endParaRPr>
          </a:p>
          <a:p>
            <a:pPr indent="0" lvl="0" marL="0" rtl="0" algn="l">
              <a:spcBef>
                <a:spcPts val="0"/>
              </a:spcBef>
              <a:spcAft>
                <a:spcPts val="0"/>
              </a:spcAft>
              <a:buNone/>
            </a:pPr>
            <a:r>
              <a:t/>
            </a:r>
            <a:endParaRPr sz="1800">
              <a:latin typeface="Quattrocento Sans"/>
              <a:ea typeface="Quattrocento Sans"/>
              <a:cs typeface="Quattrocento Sans"/>
              <a:sym typeface="Quattrocento Sans"/>
            </a:endParaRPr>
          </a:p>
        </p:txBody>
      </p:sp>
      <p:grpSp>
        <p:nvGrpSpPr>
          <p:cNvPr id="294" name="Google Shape;294;p25"/>
          <p:cNvGrpSpPr/>
          <p:nvPr/>
        </p:nvGrpSpPr>
        <p:grpSpPr>
          <a:xfrm>
            <a:off x="795825" y="922650"/>
            <a:ext cx="453000" cy="453000"/>
            <a:chOff x="795825" y="922650"/>
            <a:chExt cx="453000" cy="453000"/>
          </a:xfrm>
        </p:grpSpPr>
        <p:sp>
          <p:nvSpPr>
            <p:cNvPr id="295" name="Google Shape;295;p25"/>
            <p:cNvSpPr/>
            <p:nvPr/>
          </p:nvSpPr>
          <p:spPr>
            <a:xfrm>
              <a:off x="795825" y="922650"/>
              <a:ext cx="453000" cy="453000"/>
            </a:xfrm>
            <a:prstGeom prst="ellipse">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25"/>
            <p:cNvSpPr/>
            <p:nvPr/>
          </p:nvSpPr>
          <p:spPr>
            <a:xfrm>
              <a:off x="795825" y="922650"/>
              <a:ext cx="453000" cy="453000"/>
            </a:xfrm>
            <a:prstGeom prst="ellipse">
              <a:avLst/>
            </a:prstGeom>
            <a:solidFill>
              <a:srgbClr val="FFCD00">
                <a:alpha val="72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297" name="Google Shape;297;p25"/>
          <p:cNvPicPr preferRelativeResize="0"/>
          <p:nvPr/>
        </p:nvPicPr>
        <p:blipFill>
          <a:blip r:embed="rId6">
            <a:alphaModFix/>
          </a:blip>
          <a:stretch>
            <a:fillRect/>
          </a:stretch>
        </p:blipFill>
        <p:spPr>
          <a:xfrm>
            <a:off x="1394838" y="3187400"/>
            <a:ext cx="3346025" cy="3183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84"/>
                                        </p:tgtEl>
                                        <p:attrNameLst>
                                          <p:attrName>style.visibility</p:attrName>
                                        </p:attrNameLst>
                                      </p:cBhvr>
                                      <p:to>
                                        <p:strVal val="visible"/>
                                      </p:to>
                                    </p:set>
                                    <p:animEffect filter="fade" transition="in">
                                      <p:cBhvr>
                                        <p:cTn dur="1000"/>
                                        <p:tgtEl>
                                          <p:spTgt spid="28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0"/>
                                        </p:tgtEl>
                                        <p:attrNameLst>
                                          <p:attrName>style.visibility</p:attrName>
                                        </p:attrNameLst>
                                      </p:cBhvr>
                                      <p:to>
                                        <p:strVal val="visible"/>
                                      </p:to>
                                    </p:set>
                                    <p:animEffect filter="fade" transition="in">
                                      <p:cBhvr>
                                        <p:cTn dur="1000"/>
                                        <p:tgtEl>
                                          <p:spTgt spid="29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7"/>
                                        </p:tgtEl>
                                        <p:attrNameLst>
                                          <p:attrName>style.visibility</p:attrName>
                                        </p:attrNameLst>
                                      </p:cBhvr>
                                      <p:to>
                                        <p:strVal val="visible"/>
                                      </p:to>
                                    </p:set>
                                    <p:animEffect filter="fade" transition="in">
                                      <p:cBhvr>
                                        <p:cTn dur="1000"/>
                                        <p:tgtEl>
                                          <p:spTgt spid="287"/>
                                        </p:tgtEl>
                                      </p:cBhvr>
                                    </p:animEffect>
                                  </p:childTnLst>
                                </p:cTn>
                              </p:par>
                              <p:par>
                                <p:cTn fill="hold" nodeType="withEffect" presetClass="entr" presetID="10" presetSubtype="0">
                                  <p:stCondLst>
                                    <p:cond delay="0"/>
                                  </p:stCondLst>
                                  <p:childTnLst>
                                    <p:set>
                                      <p:cBhvr>
                                        <p:cTn dur="1" fill="hold">
                                          <p:stCondLst>
                                            <p:cond delay="0"/>
                                          </p:stCondLst>
                                        </p:cTn>
                                        <p:tgtEl>
                                          <p:spTgt spid="297"/>
                                        </p:tgtEl>
                                        <p:attrNameLst>
                                          <p:attrName>style.visibility</p:attrName>
                                        </p:attrNameLst>
                                      </p:cBhvr>
                                      <p:to>
                                        <p:strVal val="visible"/>
                                      </p:to>
                                    </p:set>
                                    <p:animEffect filter="fade" transition="in">
                                      <p:cBhvr>
                                        <p:cTn dur="1000"/>
                                        <p:tgtEl>
                                          <p:spTgt spid="297"/>
                                        </p:tgtEl>
                                      </p:cBhvr>
                                    </p:animEffect>
                                  </p:childTnLst>
                                </p:cTn>
                              </p:par>
                              <p:par>
                                <p:cTn fill="hold" nodeType="withEffect" presetClass="entr" presetID="10" presetSubtype="0">
                                  <p:stCondLst>
                                    <p:cond delay="0"/>
                                  </p:stCondLst>
                                  <p:childTnLst>
                                    <p:set>
                                      <p:cBhvr>
                                        <p:cTn dur="1" fill="hold">
                                          <p:stCondLst>
                                            <p:cond delay="0"/>
                                          </p:stCondLst>
                                        </p:cTn>
                                        <p:tgtEl>
                                          <p:spTgt spid="293"/>
                                        </p:tgtEl>
                                        <p:attrNameLst>
                                          <p:attrName>style.visibility</p:attrName>
                                        </p:attrNameLst>
                                      </p:cBhvr>
                                      <p:to>
                                        <p:strVal val="visible"/>
                                      </p:to>
                                    </p:set>
                                    <p:animEffect filter="fade" transition="in">
                                      <p:cBhvr>
                                        <p:cTn dur="1000"/>
                                        <p:tgtEl>
                                          <p:spTgt spid="293"/>
                                        </p:tgtEl>
                                      </p:cBhvr>
                                    </p:animEffect>
                                  </p:childTnLst>
                                </p:cTn>
                              </p:par>
                              <p:par>
                                <p:cTn fill="hold" nodeType="withEffect" presetClass="entr" presetID="10" presetSubtype="0">
                                  <p:stCondLst>
                                    <p:cond delay="0"/>
                                  </p:stCondLst>
                                  <p:childTnLst>
                                    <p:set>
                                      <p:cBhvr>
                                        <p:cTn dur="1" fill="hold">
                                          <p:stCondLst>
                                            <p:cond delay="0"/>
                                          </p:stCondLst>
                                        </p:cTn>
                                        <p:tgtEl>
                                          <p:spTgt spid="283"/>
                                        </p:tgtEl>
                                        <p:attrNameLst>
                                          <p:attrName>style.visibility</p:attrName>
                                        </p:attrNameLst>
                                      </p:cBhvr>
                                      <p:to>
                                        <p:strVal val="visible"/>
                                      </p:to>
                                    </p:set>
                                    <p:animEffect filter="fade" transition="in">
                                      <p:cBhvr>
                                        <p:cTn dur="1000"/>
                                        <p:tgtEl>
                                          <p:spTgt spid="283"/>
                                        </p:tgtEl>
                                      </p:cBhvr>
                                    </p:animEffect>
                                  </p:childTnLst>
                                </p:cTn>
                              </p:par>
                              <p:par>
                                <p:cTn fill="hold" nodeType="withEffect" presetClass="entr" presetID="10" presetSubtype="0">
                                  <p:stCondLst>
                                    <p:cond delay="0"/>
                                  </p:stCondLst>
                                  <p:childTnLst>
                                    <p:set>
                                      <p:cBhvr>
                                        <p:cTn dur="1" fill="hold">
                                          <p:stCondLst>
                                            <p:cond delay="0"/>
                                          </p:stCondLst>
                                        </p:cTn>
                                        <p:tgtEl>
                                          <p:spTgt spid="289"/>
                                        </p:tgtEl>
                                        <p:attrNameLst>
                                          <p:attrName>style.visibility</p:attrName>
                                        </p:attrNameLst>
                                      </p:cBhvr>
                                      <p:to>
                                        <p:strVal val="visible"/>
                                      </p:to>
                                    </p:set>
                                    <p:animEffect filter="fade" transition="in">
                                      <p:cBhvr>
                                        <p:cTn dur="1000"/>
                                        <p:tgtEl>
                                          <p:spTgt spid="28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288"/>
                                        </p:tgtEl>
                                      </p:cBhvr>
                                    </p:animEffect>
                                    <p:set>
                                      <p:cBhvr>
                                        <p:cTn dur="1" fill="hold">
                                          <p:stCondLst>
                                            <p:cond delay="1000"/>
                                          </p:stCondLst>
                                        </p:cTn>
                                        <p:tgtEl>
                                          <p:spTgt spid="288"/>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289"/>
                                        </p:tgtEl>
                                      </p:cBhvr>
                                    </p:animEffect>
                                    <p:set>
                                      <p:cBhvr>
                                        <p:cTn dur="1" fill="hold">
                                          <p:stCondLst>
                                            <p:cond delay="1000"/>
                                          </p:stCondLst>
                                        </p:cTn>
                                        <p:tgtEl>
                                          <p:spTgt spid="289"/>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287"/>
                                        </p:tgtEl>
                                      </p:cBhvr>
                                    </p:animEffect>
                                    <p:set>
                                      <p:cBhvr>
                                        <p:cTn dur="1" fill="hold">
                                          <p:stCondLst>
                                            <p:cond delay="1000"/>
                                          </p:stCondLst>
                                        </p:cTn>
                                        <p:tgtEl>
                                          <p:spTgt spid="287"/>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284"/>
                                        </p:tgtEl>
                                      </p:cBhvr>
                                    </p:animEffect>
                                    <p:set>
                                      <p:cBhvr>
                                        <p:cTn dur="1" fill="hold">
                                          <p:stCondLst>
                                            <p:cond delay="1000"/>
                                          </p:stCondLst>
                                        </p:cTn>
                                        <p:tgtEl>
                                          <p:spTgt spid="28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1">
                                            <p:txEl>
                                              <p:pRg end="0" st="0"/>
                                            </p:txEl>
                                          </p:spTgt>
                                        </p:tgtEl>
                                        <p:attrNameLst>
                                          <p:attrName>style.visibility</p:attrName>
                                        </p:attrNameLst>
                                      </p:cBhvr>
                                      <p:to>
                                        <p:strVal val="visible"/>
                                      </p:to>
                                    </p:set>
                                    <p:animEffect filter="fade" transition="in">
                                      <p:cBhvr>
                                        <p:cTn dur="1000"/>
                                        <p:tgtEl>
                                          <p:spTgt spid="29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1">
                                            <p:txEl>
                                              <p:pRg end="1" st="1"/>
                                            </p:txEl>
                                          </p:spTgt>
                                        </p:tgtEl>
                                        <p:attrNameLst>
                                          <p:attrName>style.visibility</p:attrName>
                                        </p:attrNameLst>
                                      </p:cBhvr>
                                      <p:to>
                                        <p:strVal val="visible"/>
                                      </p:to>
                                    </p:set>
                                    <p:animEffect filter="fade" transition="in">
                                      <p:cBhvr>
                                        <p:cTn dur="1000"/>
                                        <p:tgtEl>
                                          <p:spTgt spid="29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1">
                                            <p:txEl>
                                              <p:pRg end="2" st="2"/>
                                            </p:txEl>
                                          </p:spTgt>
                                        </p:tgtEl>
                                        <p:attrNameLst>
                                          <p:attrName>style.visibility</p:attrName>
                                        </p:attrNameLst>
                                      </p:cBhvr>
                                      <p:to>
                                        <p:strVal val="visible"/>
                                      </p:to>
                                    </p:set>
                                    <p:animEffect filter="fade" transition="in">
                                      <p:cBhvr>
                                        <p:cTn dur="1000"/>
                                        <p:tgtEl>
                                          <p:spTgt spid="291">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1" name="Shape 301"/>
        <p:cNvGrpSpPr/>
        <p:nvPr/>
      </p:nvGrpSpPr>
      <p:grpSpPr>
        <a:xfrm>
          <a:off x="0" y="0"/>
          <a:ext cx="0" cy="0"/>
          <a:chOff x="0" y="0"/>
          <a:chExt cx="0" cy="0"/>
        </a:xfrm>
      </p:grpSpPr>
      <p:pic>
        <p:nvPicPr>
          <p:cNvPr id="302" name="Google Shape;302;p26"/>
          <p:cNvPicPr preferRelativeResize="0"/>
          <p:nvPr/>
        </p:nvPicPr>
        <p:blipFill>
          <a:blip r:embed="rId3">
            <a:alphaModFix/>
          </a:blip>
          <a:stretch>
            <a:fillRect/>
          </a:stretch>
        </p:blipFill>
        <p:spPr>
          <a:xfrm>
            <a:off x="223950" y="1718163"/>
            <a:ext cx="8696100" cy="2261663"/>
          </a:xfrm>
          <a:prstGeom prst="rect">
            <a:avLst/>
          </a:prstGeom>
          <a:noFill/>
          <a:ln cap="flat" cmpd="sng" w="9525">
            <a:solidFill>
              <a:srgbClr val="000000"/>
            </a:solidFill>
            <a:prstDash val="solid"/>
            <a:round/>
            <a:headEnd len="sm" w="sm" type="none"/>
            <a:tailEnd len="sm" w="sm" type="none"/>
          </a:ln>
        </p:spPr>
      </p:pic>
      <p:sp>
        <p:nvSpPr>
          <p:cNvPr id="303" name="Google Shape;303;p26"/>
          <p:cNvSpPr txBox="1"/>
          <p:nvPr/>
        </p:nvSpPr>
        <p:spPr>
          <a:xfrm>
            <a:off x="5178850" y="1022225"/>
            <a:ext cx="1193100" cy="229800"/>
          </a:xfrm>
          <a:prstGeom prst="rect">
            <a:avLst/>
          </a:prstGeom>
          <a:solidFill>
            <a:srgbClr val="EFEFE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26"/>
          <p:cNvSpPr txBox="1"/>
          <p:nvPr>
            <p:ph type="title"/>
          </p:nvPr>
        </p:nvSpPr>
        <p:spPr>
          <a:xfrm>
            <a:off x="1381250" y="905000"/>
            <a:ext cx="4990800" cy="435600"/>
          </a:xfrm>
          <a:prstGeom prst="rect">
            <a:avLst/>
          </a:prstGeom>
          <a:ln cap="flat" cmpd="sng" w="9525">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3000"/>
              <a:t>Table of Fixed Values</a:t>
            </a:r>
            <a:endParaRPr sz="3000"/>
          </a:p>
        </p:txBody>
      </p:sp>
      <p:sp>
        <p:nvSpPr>
          <p:cNvPr id="305" name="Google Shape;305;p26"/>
          <p:cNvSpPr/>
          <p:nvPr/>
        </p:nvSpPr>
        <p:spPr>
          <a:xfrm>
            <a:off x="282800" y="2178750"/>
            <a:ext cx="8619600" cy="466200"/>
          </a:xfrm>
          <a:prstGeom prst="rect">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26"/>
          <p:cNvSpPr/>
          <p:nvPr/>
        </p:nvSpPr>
        <p:spPr>
          <a:xfrm>
            <a:off x="262200" y="2644950"/>
            <a:ext cx="8619600" cy="435600"/>
          </a:xfrm>
          <a:prstGeom prst="rect">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26"/>
          <p:cNvSpPr/>
          <p:nvPr/>
        </p:nvSpPr>
        <p:spPr>
          <a:xfrm>
            <a:off x="262200" y="3080550"/>
            <a:ext cx="8619600" cy="435600"/>
          </a:xfrm>
          <a:prstGeom prst="rect">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26"/>
          <p:cNvSpPr/>
          <p:nvPr/>
        </p:nvSpPr>
        <p:spPr>
          <a:xfrm>
            <a:off x="262200" y="3513700"/>
            <a:ext cx="8619600" cy="466200"/>
          </a:xfrm>
          <a:prstGeom prst="rect">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09" name="Google Shape;309;p26"/>
          <p:cNvGrpSpPr/>
          <p:nvPr/>
        </p:nvGrpSpPr>
        <p:grpSpPr>
          <a:xfrm>
            <a:off x="795825" y="922650"/>
            <a:ext cx="453000" cy="453000"/>
            <a:chOff x="795825" y="922650"/>
            <a:chExt cx="453000" cy="453000"/>
          </a:xfrm>
        </p:grpSpPr>
        <p:sp>
          <p:nvSpPr>
            <p:cNvPr id="310" name="Google Shape;310;p26"/>
            <p:cNvSpPr/>
            <p:nvPr/>
          </p:nvSpPr>
          <p:spPr>
            <a:xfrm>
              <a:off x="795825" y="922650"/>
              <a:ext cx="453000" cy="453000"/>
            </a:xfrm>
            <a:prstGeom prst="ellipse">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26"/>
            <p:cNvSpPr/>
            <p:nvPr/>
          </p:nvSpPr>
          <p:spPr>
            <a:xfrm>
              <a:off x="795825" y="922650"/>
              <a:ext cx="453000" cy="453000"/>
            </a:xfrm>
            <a:prstGeom prst="ellipse">
              <a:avLst/>
            </a:prstGeom>
            <a:solidFill>
              <a:srgbClr val="FFCD00">
                <a:alpha val="72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305"/>
                                        </p:tgtEl>
                                      </p:cBhvr>
                                    </p:animEffect>
                                    <p:set>
                                      <p:cBhvr>
                                        <p:cTn dur="1" fill="hold">
                                          <p:stCondLst>
                                            <p:cond delay="1000"/>
                                          </p:stCondLst>
                                        </p:cTn>
                                        <p:tgtEl>
                                          <p:spTgt spid="30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306"/>
                                        </p:tgtEl>
                                      </p:cBhvr>
                                    </p:animEffect>
                                    <p:set>
                                      <p:cBhvr>
                                        <p:cTn dur="1" fill="hold">
                                          <p:stCondLst>
                                            <p:cond delay="1000"/>
                                          </p:stCondLst>
                                        </p:cTn>
                                        <p:tgtEl>
                                          <p:spTgt spid="30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307"/>
                                        </p:tgtEl>
                                      </p:cBhvr>
                                    </p:animEffect>
                                    <p:set>
                                      <p:cBhvr>
                                        <p:cTn dur="1" fill="hold">
                                          <p:stCondLst>
                                            <p:cond delay="1000"/>
                                          </p:stCondLst>
                                        </p:cTn>
                                        <p:tgtEl>
                                          <p:spTgt spid="30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308"/>
                                        </p:tgtEl>
                                      </p:cBhvr>
                                    </p:animEffect>
                                    <p:set>
                                      <p:cBhvr>
                                        <p:cTn dur="1" fill="hold">
                                          <p:stCondLst>
                                            <p:cond delay="1000"/>
                                          </p:stCondLst>
                                        </p:cTn>
                                        <p:tgtEl>
                                          <p:spTgt spid="308"/>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5" name="Shape 315"/>
        <p:cNvGrpSpPr/>
        <p:nvPr/>
      </p:nvGrpSpPr>
      <p:grpSpPr>
        <a:xfrm>
          <a:off x="0" y="0"/>
          <a:ext cx="0" cy="0"/>
          <a:chOff x="0" y="0"/>
          <a:chExt cx="0" cy="0"/>
        </a:xfrm>
      </p:grpSpPr>
      <p:pic>
        <p:nvPicPr>
          <p:cNvPr id="316" name="Google Shape;316;p27"/>
          <p:cNvPicPr preferRelativeResize="0"/>
          <p:nvPr/>
        </p:nvPicPr>
        <p:blipFill>
          <a:blip r:embed="rId3">
            <a:alphaModFix/>
          </a:blip>
          <a:stretch>
            <a:fillRect/>
          </a:stretch>
        </p:blipFill>
        <p:spPr>
          <a:xfrm>
            <a:off x="519113" y="1487000"/>
            <a:ext cx="8105775" cy="2428875"/>
          </a:xfrm>
          <a:prstGeom prst="rect">
            <a:avLst/>
          </a:prstGeom>
          <a:noFill/>
          <a:ln cap="flat" cmpd="sng" w="9525">
            <a:solidFill>
              <a:srgbClr val="000000"/>
            </a:solidFill>
            <a:prstDash val="solid"/>
            <a:round/>
            <a:headEnd len="sm" w="sm" type="none"/>
            <a:tailEnd len="sm" w="sm" type="none"/>
          </a:ln>
        </p:spPr>
      </p:pic>
      <p:sp>
        <p:nvSpPr>
          <p:cNvPr id="317" name="Google Shape;317;p27"/>
          <p:cNvSpPr txBox="1"/>
          <p:nvPr/>
        </p:nvSpPr>
        <p:spPr>
          <a:xfrm>
            <a:off x="5178850" y="1022225"/>
            <a:ext cx="1193100" cy="229800"/>
          </a:xfrm>
          <a:prstGeom prst="rect">
            <a:avLst/>
          </a:prstGeom>
          <a:solidFill>
            <a:srgbClr val="EFEFE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27"/>
          <p:cNvSpPr txBox="1"/>
          <p:nvPr>
            <p:ph type="title"/>
          </p:nvPr>
        </p:nvSpPr>
        <p:spPr>
          <a:xfrm>
            <a:off x="1381250" y="905000"/>
            <a:ext cx="4990800" cy="435600"/>
          </a:xfrm>
          <a:prstGeom prst="rect">
            <a:avLst/>
          </a:prstGeom>
          <a:ln cap="flat" cmpd="sng" w="9525">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3000"/>
              <a:t>Table of Parameter Values</a:t>
            </a:r>
            <a:endParaRPr sz="3000"/>
          </a:p>
        </p:txBody>
      </p:sp>
      <p:sp>
        <p:nvSpPr>
          <p:cNvPr id="319" name="Google Shape;319;p27"/>
          <p:cNvSpPr/>
          <p:nvPr/>
        </p:nvSpPr>
        <p:spPr>
          <a:xfrm>
            <a:off x="715538" y="1850875"/>
            <a:ext cx="7556400" cy="364800"/>
          </a:xfrm>
          <a:prstGeom prst="rect">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27"/>
          <p:cNvSpPr/>
          <p:nvPr/>
        </p:nvSpPr>
        <p:spPr>
          <a:xfrm>
            <a:off x="715538" y="2180575"/>
            <a:ext cx="7768200" cy="417600"/>
          </a:xfrm>
          <a:prstGeom prst="rect">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27"/>
          <p:cNvSpPr/>
          <p:nvPr/>
        </p:nvSpPr>
        <p:spPr>
          <a:xfrm>
            <a:off x="685438" y="2536600"/>
            <a:ext cx="7716000" cy="417600"/>
          </a:xfrm>
          <a:prstGeom prst="rect">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27"/>
          <p:cNvSpPr/>
          <p:nvPr/>
        </p:nvSpPr>
        <p:spPr>
          <a:xfrm>
            <a:off x="685438" y="2892625"/>
            <a:ext cx="7768200" cy="329700"/>
          </a:xfrm>
          <a:prstGeom prst="rect">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27"/>
          <p:cNvSpPr/>
          <p:nvPr/>
        </p:nvSpPr>
        <p:spPr>
          <a:xfrm>
            <a:off x="715538" y="3222325"/>
            <a:ext cx="7768200" cy="329700"/>
          </a:xfrm>
          <a:prstGeom prst="rect">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27"/>
          <p:cNvSpPr/>
          <p:nvPr/>
        </p:nvSpPr>
        <p:spPr>
          <a:xfrm>
            <a:off x="609638" y="3552025"/>
            <a:ext cx="7768200" cy="364800"/>
          </a:xfrm>
          <a:prstGeom prst="rect">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27"/>
          <p:cNvSpPr/>
          <p:nvPr/>
        </p:nvSpPr>
        <p:spPr>
          <a:xfrm>
            <a:off x="554000" y="3899275"/>
            <a:ext cx="8091300" cy="48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26" name="Google Shape;326;p27"/>
          <p:cNvGrpSpPr/>
          <p:nvPr/>
        </p:nvGrpSpPr>
        <p:grpSpPr>
          <a:xfrm>
            <a:off x="795825" y="922650"/>
            <a:ext cx="453000" cy="453000"/>
            <a:chOff x="795825" y="922650"/>
            <a:chExt cx="453000" cy="453000"/>
          </a:xfrm>
        </p:grpSpPr>
        <p:sp>
          <p:nvSpPr>
            <p:cNvPr id="327" name="Google Shape;327;p27"/>
            <p:cNvSpPr/>
            <p:nvPr/>
          </p:nvSpPr>
          <p:spPr>
            <a:xfrm>
              <a:off x="795825" y="922650"/>
              <a:ext cx="453000" cy="453000"/>
            </a:xfrm>
            <a:prstGeom prst="ellipse">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27"/>
            <p:cNvSpPr/>
            <p:nvPr/>
          </p:nvSpPr>
          <p:spPr>
            <a:xfrm>
              <a:off x="795825" y="922650"/>
              <a:ext cx="453000" cy="453000"/>
            </a:xfrm>
            <a:prstGeom prst="ellipse">
              <a:avLst/>
            </a:prstGeom>
            <a:solidFill>
              <a:srgbClr val="FFCD00">
                <a:alpha val="72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319"/>
                                        </p:tgtEl>
                                      </p:cBhvr>
                                    </p:animEffect>
                                    <p:set>
                                      <p:cBhvr>
                                        <p:cTn dur="1" fill="hold">
                                          <p:stCondLst>
                                            <p:cond delay="1000"/>
                                          </p:stCondLst>
                                        </p:cTn>
                                        <p:tgtEl>
                                          <p:spTgt spid="319"/>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320"/>
                                        </p:tgtEl>
                                      </p:cBhvr>
                                    </p:animEffect>
                                    <p:set>
                                      <p:cBhvr>
                                        <p:cTn dur="1" fill="hold">
                                          <p:stCondLst>
                                            <p:cond delay="1000"/>
                                          </p:stCondLst>
                                        </p:cTn>
                                        <p:tgtEl>
                                          <p:spTgt spid="32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321"/>
                                        </p:tgtEl>
                                      </p:cBhvr>
                                    </p:animEffect>
                                    <p:set>
                                      <p:cBhvr>
                                        <p:cTn dur="1" fill="hold">
                                          <p:stCondLst>
                                            <p:cond delay="1000"/>
                                          </p:stCondLst>
                                        </p:cTn>
                                        <p:tgtEl>
                                          <p:spTgt spid="32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322"/>
                                        </p:tgtEl>
                                      </p:cBhvr>
                                    </p:animEffect>
                                    <p:set>
                                      <p:cBhvr>
                                        <p:cTn dur="1" fill="hold">
                                          <p:stCondLst>
                                            <p:cond delay="1000"/>
                                          </p:stCondLst>
                                        </p:cTn>
                                        <p:tgtEl>
                                          <p:spTgt spid="32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323"/>
                                        </p:tgtEl>
                                      </p:cBhvr>
                                    </p:animEffect>
                                    <p:set>
                                      <p:cBhvr>
                                        <p:cTn dur="1" fill="hold">
                                          <p:stCondLst>
                                            <p:cond delay="1000"/>
                                          </p:stCondLst>
                                        </p:cTn>
                                        <p:tgtEl>
                                          <p:spTgt spid="32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324"/>
                                        </p:tgtEl>
                                      </p:cBhvr>
                                    </p:animEffect>
                                    <p:set>
                                      <p:cBhvr>
                                        <p:cTn dur="1" fill="hold">
                                          <p:stCondLst>
                                            <p:cond delay="1000"/>
                                          </p:stCondLst>
                                        </p:cTn>
                                        <p:tgtEl>
                                          <p:spTgt spid="324"/>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2" name="Shape 332"/>
        <p:cNvGrpSpPr/>
        <p:nvPr/>
      </p:nvGrpSpPr>
      <p:grpSpPr>
        <a:xfrm>
          <a:off x="0" y="0"/>
          <a:ext cx="0" cy="0"/>
          <a:chOff x="0" y="0"/>
          <a:chExt cx="0" cy="0"/>
        </a:xfrm>
      </p:grpSpPr>
      <p:grpSp>
        <p:nvGrpSpPr>
          <p:cNvPr id="333" name="Google Shape;333;p28"/>
          <p:cNvGrpSpPr/>
          <p:nvPr/>
        </p:nvGrpSpPr>
        <p:grpSpPr>
          <a:xfrm>
            <a:off x="5340151" y="1648000"/>
            <a:ext cx="3636744" cy="3387600"/>
            <a:chOff x="5329400" y="1755825"/>
            <a:chExt cx="3814500" cy="3387600"/>
          </a:xfrm>
        </p:grpSpPr>
        <p:sp>
          <p:nvSpPr>
            <p:cNvPr id="334" name="Google Shape;334;p28"/>
            <p:cNvSpPr txBox="1"/>
            <p:nvPr/>
          </p:nvSpPr>
          <p:spPr>
            <a:xfrm>
              <a:off x="5329400" y="1755825"/>
              <a:ext cx="3814500" cy="3387600"/>
            </a:xfrm>
            <a:prstGeom prst="rect">
              <a:avLst/>
            </a:prstGeom>
            <a:solidFill>
              <a:srgbClr val="D9D9D9"/>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335" name="Google Shape;335;p28"/>
            <p:cNvPicPr preferRelativeResize="0"/>
            <p:nvPr/>
          </p:nvPicPr>
          <p:blipFill>
            <a:blip r:embed="rId3">
              <a:alphaModFix/>
            </a:blip>
            <a:stretch>
              <a:fillRect/>
            </a:stretch>
          </p:blipFill>
          <p:spPr>
            <a:xfrm>
              <a:off x="5909388" y="2260644"/>
              <a:ext cx="1913426" cy="360376"/>
            </a:xfrm>
            <a:prstGeom prst="rect">
              <a:avLst/>
            </a:prstGeom>
            <a:noFill/>
            <a:ln>
              <a:noFill/>
            </a:ln>
          </p:spPr>
        </p:pic>
        <p:sp>
          <p:nvSpPr>
            <p:cNvPr id="336" name="Google Shape;336;p28"/>
            <p:cNvSpPr/>
            <p:nvPr/>
          </p:nvSpPr>
          <p:spPr>
            <a:xfrm>
              <a:off x="7086601" y="2734333"/>
              <a:ext cx="110100" cy="1304700"/>
            </a:xfrm>
            <a:prstGeom prst="downArrow">
              <a:avLst>
                <a:gd fmla="val 50000" name="adj1"/>
                <a:gd fmla="val 50000" name="adj2"/>
              </a:avLst>
            </a:prstGeom>
            <a:solidFill>
              <a:srgbClr val="FFCD00">
                <a:alpha val="72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28"/>
            <p:cNvSpPr/>
            <p:nvPr/>
          </p:nvSpPr>
          <p:spPr>
            <a:xfrm rot="1711387">
              <a:off x="6476748" y="2677445"/>
              <a:ext cx="109945" cy="769183"/>
            </a:xfrm>
            <a:prstGeom prst="downArrow">
              <a:avLst>
                <a:gd fmla="val 50000" name="adj1"/>
                <a:gd fmla="val 50000" name="adj2"/>
              </a:avLst>
            </a:prstGeom>
            <a:solidFill>
              <a:srgbClr val="FFCD00">
                <a:alpha val="72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28"/>
            <p:cNvSpPr/>
            <p:nvPr/>
          </p:nvSpPr>
          <p:spPr>
            <a:xfrm rot="-1245429">
              <a:off x="7827714" y="2616325"/>
              <a:ext cx="110043" cy="2088905"/>
            </a:xfrm>
            <a:prstGeom prst="downArrow">
              <a:avLst>
                <a:gd fmla="val 50000" name="adj1"/>
                <a:gd fmla="val 50000" name="adj2"/>
              </a:avLst>
            </a:prstGeom>
            <a:solidFill>
              <a:srgbClr val="FFCD00">
                <a:alpha val="72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28"/>
            <p:cNvSpPr txBox="1"/>
            <p:nvPr/>
          </p:nvSpPr>
          <p:spPr>
            <a:xfrm>
              <a:off x="5397275" y="1773950"/>
              <a:ext cx="3417900" cy="444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sz="2200">
                  <a:latin typeface="Quattrocento Sans"/>
                  <a:ea typeface="Quattrocento Sans"/>
                  <a:cs typeface="Quattrocento Sans"/>
                  <a:sym typeface="Quattrocento Sans"/>
                </a:rPr>
                <a:t>SVD Formula</a:t>
              </a:r>
              <a:endParaRPr sz="2200">
                <a:latin typeface="Quattrocento Sans"/>
                <a:ea typeface="Quattrocento Sans"/>
                <a:cs typeface="Quattrocento Sans"/>
                <a:sym typeface="Quattrocento Sans"/>
              </a:endParaRPr>
            </a:p>
          </p:txBody>
        </p:sp>
      </p:grpSp>
      <p:sp>
        <p:nvSpPr>
          <p:cNvPr id="340" name="Google Shape;340;p28"/>
          <p:cNvSpPr txBox="1"/>
          <p:nvPr>
            <p:ph idx="1" type="body"/>
          </p:nvPr>
        </p:nvSpPr>
        <p:spPr>
          <a:xfrm>
            <a:off x="1361600" y="1531100"/>
            <a:ext cx="3878400" cy="1889700"/>
          </a:xfrm>
          <a:prstGeom prst="rect">
            <a:avLst/>
          </a:prstGeom>
        </p:spPr>
        <p:txBody>
          <a:bodyPr anchorCtr="0" anchor="t" bIns="91425" lIns="91425" spcFirstLastPara="1" rIns="91425" wrap="square" tIns="91425">
            <a:noAutofit/>
          </a:bodyPr>
          <a:lstStyle/>
          <a:p>
            <a:pPr indent="0" lvl="0" marL="0" rtl="0" algn="l">
              <a:lnSpc>
                <a:spcPct val="115000"/>
              </a:lnSpc>
              <a:spcBef>
                <a:spcPts val="600"/>
              </a:spcBef>
              <a:spcAft>
                <a:spcPts val="0"/>
              </a:spcAft>
              <a:buClr>
                <a:schemeClr val="dk1"/>
              </a:buClr>
              <a:buSzPts val="1100"/>
              <a:buFont typeface="Arial"/>
              <a:buNone/>
            </a:pPr>
            <a:r>
              <a:rPr lang="en" sz="2200">
                <a:solidFill>
                  <a:schemeClr val="dk1"/>
                </a:solidFill>
              </a:rPr>
              <a:t>Singular Value Decomposition (SVD)</a:t>
            </a:r>
            <a:endParaRPr sz="2200">
              <a:solidFill>
                <a:schemeClr val="dk1"/>
              </a:solidFill>
            </a:endParaRPr>
          </a:p>
          <a:p>
            <a:pPr indent="-368300" lvl="0" marL="457200" rtl="0" algn="l">
              <a:lnSpc>
                <a:spcPct val="115000"/>
              </a:lnSpc>
              <a:spcBef>
                <a:spcPts val="600"/>
              </a:spcBef>
              <a:spcAft>
                <a:spcPts val="0"/>
              </a:spcAft>
              <a:buClr>
                <a:schemeClr val="dk1"/>
              </a:buClr>
              <a:buSzPts val="2200"/>
              <a:buChar char="●"/>
            </a:pPr>
            <a:r>
              <a:rPr lang="en" sz="2200">
                <a:solidFill>
                  <a:schemeClr val="dk1"/>
                </a:solidFill>
              </a:rPr>
              <a:t>Factors the gradient matrix into three matrices</a:t>
            </a:r>
            <a:endParaRPr sz="2200">
              <a:solidFill>
                <a:schemeClr val="dk1"/>
              </a:solidFill>
            </a:endParaRPr>
          </a:p>
          <a:p>
            <a:pPr indent="0" lvl="0" marL="457200" rtl="0" algn="l">
              <a:lnSpc>
                <a:spcPct val="115000"/>
              </a:lnSpc>
              <a:spcBef>
                <a:spcPts val="600"/>
              </a:spcBef>
              <a:spcAft>
                <a:spcPts val="0"/>
              </a:spcAft>
              <a:buNone/>
            </a:pPr>
            <a:r>
              <a:t/>
            </a:r>
            <a:endParaRPr sz="2200"/>
          </a:p>
        </p:txBody>
      </p:sp>
      <p:sp>
        <p:nvSpPr>
          <p:cNvPr id="341" name="Google Shape;341;p28"/>
          <p:cNvSpPr txBox="1"/>
          <p:nvPr/>
        </p:nvSpPr>
        <p:spPr>
          <a:xfrm>
            <a:off x="5479575" y="3178250"/>
            <a:ext cx="1383300" cy="44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Quattrocento Sans"/>
                <a:ea typeface="Quattrocento Sans"/>
                <a:cs typeface="Quattrocento Sans"/>
                <a:sym typeface="Quattrocento Sans"/>
              </a:rPr>
              <a:t>Parameter Information</a:t>
            </a:r>
            <a:endParaRPr sz="1800">
              <a:latin typeface="Quattrocento Sans"/>
              <a:ea typeface="Quattrocento Sans"/>
              <a:cs typeface="Quattrocento Sans"/>
              <a:sym typeface="Quattrocento Sans"/>
            </a:endParaRPr>
          </a:p>
        </p:txBody>
      </p:sp>
      <p:sp>
        <p:nvSpPr>
          <p:cNvPr id="342" name="Google Shape;342;p28"/>
          <p:cNvSpPr txBox="1"/>
          <p:nvPr/>
        </p:nvSpPr>
        <p:spPr>
          <a:xfrm>
            <a:off x="6709575" y="3794300"/>
            <a:ext cx="1193100" cy="76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Quattrocento Sans"/>
                <a:ea typeface="Quattrocento Sans"/>
                <a:cs typeface="Quattrocento Sans"/>
                <a:sym typeface="Quattrocento Sans"/>
              </a:rPr>
              <a:t>Singular Values</a:t>
            </a:r>
            <a:endParaRPr sz="1800">
              <a:latin typeface="Quattrocento Sans"/>
              <a:ea typeface="Quattrocento Sans"/>
              <a:cs typeface="Quattrocento Sans"/>
              <a:sym typeface="Quattrocento Sans"/>
            </a:endParaRPr>
          </a:p>
        </p:txBody>
      </p:sp>
      <p:sp>
        <p:nvSpPr>
          <p:cNvPr id="343" name="Google Shape;343;p28"/>
          <p:cNvSpPr txBox="1"/>
          <p:nvPr/>
        </p:nvSpPr>
        <p:spPr>
          <a:xfrm>
            <a:off x="7679899" y="4372975"/>
            <a:ext cx="1545000" cy="44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Quattrocento Sans"/>
                <a:ea typeface="Quattrocento Sans"/>
                <a:cs typeface="Quattrocento Sans"/>
                <a:sym typeface="Quattrocento Sans"/>
              </a:rPr>
              <a:t>S</a:t>
            </a:r>
            <a:r>
              <a:rPr lang="en" sz="1800">
                <a:latin typeface="Quattrocento Sans"/>
                <a:ea typeface="Quattrocento Sans"/>
                <a:cs typeface="Quattrocento Sans"/>
                <a:sym typeface="Quattrocento Sans"/>
              </a:rPr>
              <a:t>ample</a:t>
            </a:r>
            <a:endParaRPr sz="1800">
              <a:latin typeface="Quattrocento Sans"/>
              <a:ea typeface="Quattrocento Sans"/>
              <a:cs typeface="Quattrocento Sans"/>
              <a:sym typeface="Quattrocento Sans"/>
            </a:endParaRPr>
          </a:p>
          <a:p>
            <a:pPr indent="0" lvl="0" marL="0" rtl="0" algn="l">
              <a:spcBef>
                <a:spcPts val="0"/>
              </a:spcBef>
              <a:spcAft>
                <a:spcPts val="0"/>
              </a:spcAft>
              <a:buNone/>
            </a:pPr>
            <a:r>
              <a:rPr lang="en" sz="1800">
                <a:latin typeface="Quattrocento Sans"/>
                <a:ea typeface="Quattrocento Sans"/>
                <a:cs typeface="Quattrocento Sans"/>
                <a:sym typeface="Quattrocento Sans"/>
              </a:rPr>
              <a:t>Information</a:t>
            </a:r>
            <a:endParaRPr sz="1800">
              <a:latin typeface="Quattrocento Sans"/>
              <a:ea typeface="Quattrocento Sans"/>
              <a:cs typeface="Quattrocento Sans"/>
              <a:sym typeface="Quattrocento Sans"/>
            </a:endParaRPr>
          </a:p>
        </p:txBody>
      </p:sp>
      <p:sp>
        <p:nvSpPr>
          <p:cNvPr id="344" name="Google Shape;344;p28"/>
          <p:cNvSpPr/>
          <p:nvPr/>
        </p:nvSpPr>
        <p:spPr>
          <a:xfrm>
            <a:off x="7679900" y="1057575"/>
            <a:ext cx="989700" cy="159000"/>
          </a:xfrm>
          <a:prstGeom prst="rect">
            <a:avLst/>
          </a:prstGeom>
          <a:solidFill>
            <a:srgbClr val="EFEFE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28"/>
          <p:cNvSpPr txBox="1"/>
          <p:nvPr/>
        </p:nvSpPr>
        <p:spPr>
          <a:xfrm>
            <a:off x="6204025" y="1013400"/>
            <a:ext cx="1545000" cy="229800"/>
          </a:xfrm>
          <a:prstGeom prst="rect">
            <a:avLst/>
          </a:prstGeom>
          <a:solidFill>
            <a:srgbClr val="EFEFE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28"/>
          <p:cNvSpPr txBox="1"/>
          <p:nvPr/>
        </p:nvSpPr>
        <p:spPr>
          <a:xfrm>
            <a:off x="5161150" y="1057575"/>
            <a:ext cx="1193100" cy="229800"/>
          </a:xfrm>
          <a:prstGeom prst="rect">
            <a:avLst/>
          </a:prstGeom>
          <a:solidFill>
            <a:srgbClr val="EFEFE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28"/>
          <p:cNvSpPr txBox="1"/>
          <p:nvPr>
            <p:ph idx="4294967295" type="title"/>
          </p:nvPr>
        </p:nvSpPr>
        <p:spPr>
          <a:xfrm>
            <a:off x="1394850" y="891900"/>
            <a:ext cx="7283700" cy="472800"/>
          </a:xfrm>
          <a:prstGeom prst="rect">
            <a:avLst/>
          </a:prstGeom>
          <a:ln cap="flat" cmpd="sng" w="9525">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3000"/>
              <a:t>Singular Value Matrix Decomposition</a:t>
            </a:r>
            <a:endParaRPr sz="3000"/>
          </a:p>
        </p:txBody>
      </p:sp>
      <p:sp>
        <p:nvSpPr>
          <p:cNvPr id="348" name="Google Shape;348;p28"/>
          <p:cNvSpPr txBox="1"/>
          <p:nvPr>
            <p:ph idx="1" type="body"/>
          </p:nvPr>
        </p:nvSpPr>
        <p:spPr>
          <a:xfrm>
            <a:off x="1361600" y="3420800"/>
            <a:ext cx="3878400" cy="1141500"/>
          </a:xfrm>
          <a:prstGeom prst="rect">
            <a:avLst/>
          </a:prstGeom>
        </p:spPr>
        <p:txBody>
          <a:bodyPr anchorCtr="0" anchor="t" bIns="91425" lIns="91425" spcFirstLastPara="1" rIns="91425" wrap="square" tIns="91425">
            <a:noAutofit/>
          </a:bodyPr>
          <a:lstStyle/>
          <a:p>
            <a:pPr indent="-368300" lvl="0" marL="457200" rtl="0" algn="l">
              <a:lnSpc>
                <a:spcPct val="115000"/>
              </a:lnSpc>
              <a:spcBef>
                <a:spcPts val="600"/>
              </a:spcBef>
              <a:spcAft>
                <a:spcPts val="0"/>
              </a:spcAft>
              <a:buClr>
                <a:schemeClr val="dk1"/>
              </a:buClr>
              <a:buSzPts val="2200"/>
              <a:buChar char="●"/>
            </a:pPr>
            <a:r>
              <a:rPr lang="en" sz="2200">
                <a:solidFill>
                  <a:schemeClr val="dk1"/>
                </a:solidFill>
              </a:rPr>
              <a:t>Provides information for isolating the active subspace</a:t>
            </a:r>
            <a:endParaRPr sz="2200"/>
          </a:p>
        </p:txBody>
      </p:sp>
      <p:grpSp>
        <p:nvGrpSpPr>
          <p:cNvPr id="349" name="Google Shape;349;p28"/>
          <p:cNvGrpSpPr/>
          <p:nvPr/>
        </p:nvGrpSpPr>
        <p:grpSpPr>
          <a:xfrm>
            <a:off x="795825" y="922650"/>
            <a:ext cx="453000" cy="453000"/>
            <a:chOff x="795825" y="922650"/>
            <a:chExt cx="453000" cy="453000"/>
          </a:xfrm>
        </p:grpSpPr>
        <p:sp>
          <p:nvSpPr>
            <p:cNvPr id="350" name="Google Shape;350;p28"/>
            <p:cNvSpPr/>
            <p:nvPr/>
          </p:nvSpPr>
          <p:spPr>
            <a:xfrm>
              <a:off x="795825" y="922650"/>
              <a:ext cx="453000" cy="453000"/>
            </a:xfrm>
            <a:prstGeom prst="ellipse">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28"/>
            <p:cNvSpPr/>
            <p:nvPr/>
          </p:nvSpPr>
          <p:spPr>
            <a:xfrm>
              <a:off x="795825" y="922650"/>
              <a:ext cx="453000" cy="453000"/>
            </a:xfrm>
            <a:prstGeom prst="ellipse">
              <a:avLst/>
            </a:prstGeom>
            <a:solidFill>
              <a:srgbClr val="FFCD00">
                <a:alpha val="72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0">
                                            <p:txEl>
                                              <p:pRg end="0" st="0"/>
                                            </p:txEl>
                                          </p:spTgt>
                                        </p:tgtEl>
                                        <p:attrNameLst>
                                          <p:attrName>style.visibility</p:attrName>
                                        </p:attrNameLst>
                                      </p:cBhvr>
                                      <p:to>
                                        <p:strVal val="visible"/>
                                      </p:to>
                                    </p:set>
                                    <p:animEffect filter="fade" transition="in">
                                      <p:cBhvr>
                                        <p:cTn dur="1000"/>
                                        <p:tgtEl>
                                          <p:spTgt spid="34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0">
                                            <p:txEl>
                                              <p:pRg end="1" st="1"/>
                                            </p:txEl>
                                          </p:spTgt>
                                        </p:tgtEl>
                                        <p:attrNameLst>
                                          <p:attrName>style.visibility</p:attrName>
                                        </p:attrNameLst>
                                      </p:cBhvr>
                                      <p:to>
                                        <p:strVal val="visible"/>
                                      </p:to>
                                    </p:set>
                                    <p:animEffect filter="fade" transition="in">
                                      <p:cBhvr>
                                        <p:cTn dur="1000"/>
                                        <p:tgtEl>
                                          <p:spTgt spid="34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0">
                                            <p:txEl>
                                              <p:pRg end="2" st="2"/>
                                            </p:txEl>
                                          </p:spTgt>
                                        </p:tgtEl>
                                        <p:attrNameLst>
                                          <p:attrName>style.visibility</p:attrName>
                                        </p:attrNameLst>
                                      </p:cBhvr>
                                      <p:to>
                                        <p:strVal val="visible"/>
                                      </p:to>
                                    </p:set>
                                    <p:animEffect filter="fade" transition="in">
                                      <p:cBhvr>
                                        <p:cTn dur="1000"/>
                                        <p:tgtEl>
                                          <p:spTgt spid="34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3"/>
                                        </p:tgtEl>
                                        <p:attrNameLst>
                                          <p:attrName>style.visibility</p:attrName>
                                        </p:attrNameLst>
                                      </p:cBhvr>
                                      <p:to>
                                        <p:strVal val="visible"/>
                                      </p:to>
                                    </p:set>
                                    <p:animEffect filter="fade" transition="in">
                                      <p:cBhvr>
                                        <p:cTn dur="1000"/>
                                        <p:tgtEl>
                                          <p:spTgt spid="33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1"/>
                                        </p:tgtEl>
                                        <p:attrNameLst>
                                          <p:attrName>style.visibility</p:attrName>
                                        </p:attrNameLst>
                                      </p:cBhvr>
                                      <p:to>
                                        <p:strVal val="visible"/>
                                      </p:to>
                                    </p:set>
                                    <p:animEffect filter="fade" transition="in">
                                      <p:cBhvr>
                                        <p:cTn dur="1000"/>
                                        <p:tgtEl>
                                          <p:spTgt spid="34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2"/>
                                        </p:tgtEl>
                                        <p:attrNameLst>
                                          <p:attrName>style.visibility</p:attrName>
                                        </p:attrNameLst>
                                      </p:cBhvr>
                                      <p:to>
                                        <p:strVal val="visible"/>
                                      </p:to>
                                    </p:set>
                                    <p:animEffect filter="fade" transition="in">
                                      <p:cBhvr>
                                        <p:cTn dur="1000"/>
                                        <p:tgtEl>
                                          <p:spTgt spid="34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3"/>
                                        </p:tgtEl>
                                        <p:attrNameLst>
                                          <p:attrName>style.visibility</p:attrName>
                                        </p:attrNameLst>
                                      </p:cBhvr>
                                      <p:to>
                                        <p:strVal val="visible"/>
                                      </p:to>
                                    </p:set>
                                    <p:animEffect filter="fade" transition="in">
                                      <p:cBhvr>
                                        <p:cTn dur="1000"/>
                                        <p:tgtEl>
                                          <p:spTgt spid="34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8"/>
                                        </p:tgtEl>
                                        <p:attrNameLst>
                                          <p:attrName>style.visibility</p:attrName>
                                        </p:attrNameLst>
                                      </p:cBhvr>
                                      <p:to>
                                        <p:strVal val="visible"/>
                                      </p:to>
                                    </p:set>
                                    <p:animEffect filter="fade" transition="in">
                                      <p:cBhvr>
                                        <p:cTn dur="1000"/>
                                        <p:tgtEl>
                                          <p:spTgt spid="34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EFEFEF"/>
        </a:solidFill>
      </p:bgPr>
    </p:bg>
    <p:spTree>
      <p:nvGrpSpPr>
        <p:cNvPr id="355" name="Shape 355"/>
        <p:cNvGrpSpPr/>
        <p:nvPr/>
      </p:nvGrpSpPr>
      <p:grpSpPr>
        <a:xfrm>
          <a:off x="0" y="0"/>
          <a:ext cx="0" cy="0"/>
          <a:chOff x="0" y="0"/>
          <a:chExt cx="0" cy="0"/>
        </a:xfrm>
      </p:grpSpPr>
      <p:sp>
        <p:nvSpPr>
          <p:cNvPr id="356" name="Google Shape;356;p29"/>
          <p:cNvSpPr/>
          <p:nvPr/>
        </p:nvSpPr>
        <p:spPr>
          <a:xfrm>
            <a:off x="5629650" y="1092975"/>
            <a:ext cx="989700" cy="159000"/>
          </a:xfrm>
          <a:prstGeom prst="rect">
            <a:avLst/>
          </a:prstGeom>
          <a:solidFill>
            <a:srgbClr val="EFEFE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29"/>
          <p:cNvSpPr txBox="1"/>
          <p:nvPr/>
        </p:nvSpPr>
        <p:spPr>
          <a:xfrm>
            <a:off x="5161150" y="1057575"/>
            <a:ext cx="1193100" cy="229800"/>
          </a:xfrm>
          <a:prstGeom prst="rect">
            <a:avLst/>
          </a:prstGeom>
          <a:solidFill>
            <a:srgbClr val="EFEFE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29"/>
          <p:cNvSpPr txBox="1"/>
          <p:nvPr>
            <p:ph type="title"/>
          </p:nvPr>
        </p:nvSpPr>
        <p:spPr>
          <a:xfrm>
            <a:off x="1394850" y="891900"/>
            <a:ext cx="5224500" cy="472800"/>
          </a:xfrm>
          <a:prstGeom prst="rect">
            <a:avLst/>
          </a:prstGeom>
          <a:ln cap="flat" cmpd="sng" w="9525">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3000"/>
              <a:t>What’s an Active Subspace?</a:t>
            </a:r>
            <a:endParaRPr sz="3000"/>
          </a:p>
        </p:txBody>
      </p:sp>
      <p:sp>
        <p:nvSpPr>
          <p:cNvPr id="359" name="Google Shape;359;p29"/>
          <p:cNvSpPr txBox="1"/>
          <p:nvPr>
            <p:ph idx="1" type="body"/>
          </p:nvPr>
        </p:nvSpPr>
        <p:spPr>
          <a:xfrm>
            <a:off x="1394850" y="1562995"/>
            <a:ext cx="6809700" cy="3112200"/>
          </a:xfrm>
          <a:prstGeom prst="rect">
            <a:avLst/>
          </a:prstGeom>
        </p:spPr>
        <p:txBody>
          <a:bodyPr anchorCtr="0" anchor="t" bIns="91425" lIns="91425" spcFirstLastPara="1" rIns="91425" wrap="square" tIns="91425">
            <a:noAutofit/>
          </a:bodyPr>
          <a:lstStyle/>
          <a:p>
            <a:pPr indent="-368300" lvl="0" marL="457200" rtl="0" algn="l">
              <a:lnSpc>
                <a:spcPct val="115000"/>
              </a:lnSpc>
              <a:spcBef>
                <a:spcPts val="0"/>
              </a:spcBef>
              <a:spcAft>
                <a:spcPts val="0"/>
              </a:spcAft>
              <a:buClr>
                <a:srgbClr val="000000"/>
              </a:buClr>
              <a:buSzPts val="2200"/>
              <a:buChar char="●"/>
            </a:pPr>
            <a:r>
              <a:rPr lang="en" sz="2200"/>
              <a:t>A dimension reduction technique which isolates the parameter combinations that are most significant to a scalar output</a:t>
            </a:r>
            <a:endParaRPr sz="2200"/>
          </a:p>
          <a:p>
            <a:pPr indent="-368300" lvl="1" marL="914400" rtl="0" algn="l">
              <a:lnSpc>
                <a:spcPct val="115000"/>
              </a:lnSpc>
              <a:spcBef>
                <a:spcPts val="0"/>
              </a:spcBef>
              <a:spcAft>
                <a:spcPts val="0"/>
              </a:spcAft>
              <a:buClr>
                <a:srgbClr val="000000"/>
              </a:buClr>
              <a:buSzPts val="2200"/>
              <a:buChar char="○"/>
            </a:pPr>
            <a:r>
              <a:rPr lang="en" sz="2200"/>
              <a:t>One dimensional active subspace- coefficients from the first column of U are used as sensitivity metrics</a:t>
            </a:r>
            <a:endParaRPr sz="2200"/>
          </a:p>
          <a:p>
            <a:pPr indent="-368300" lvl="0" marL="457200" rtl="0" algn="l">
              <a:lnSpc>
                <a:spcPct val="115000"/>
              </a:lnSpc>
              <a:spcBef>
                <a:spcPts val="0"/>
              </a:spcBef>
              <a:spcAft>
                <a:spcPts val="0"/>
              </a:spcAft>
              <a:buClr>
                <a:srgbClr val="000000"/>
              </a:buClr>
              <a:buSzPts val="2200"/>
              <a:buChar char="●"/>
            </a:pPr>
            <a:r>
              <a:rPr lang="en" sz="2200"/>
              <a:t>Can have many dimensions when multiple parameter combinations are impactful</a:t>
            </a:r>
            <a:endParaRPr sz="2200"/>
          </a:p>
        </p:txBody>
      </p:sp>
      <p:grpSp>
        <p:nvGrpSpPr>
          <p:cNvPr id="360" name="Google Shape;360;p29"/>
          <p:cNvGrpSpPr/>
          <p:nvPr/>
        </p:nvGrpSpPr>
        <p:grpSpPr>
          <a:xfrm>
            <a:off x="795825" y="922650"/>
            <a:ext cx="453000" cy="453000"/>
            <a:chOff x="795825" y="922650"/>
            <a:chExt cx="453000" cy="453000"/>
          </a:xfrm>
        </p:grpSpPr>
        <p:sp>
          <p:nvSpPr>
            <p:cNvPr id="361" name="Google Shape;361;p29"/>
            <p:cNvSpPr/>
            <p:nvPr/>
          </p:nvSpPr>
          <p:spPr>
            <a:xfrm>
              <a:off x="795825" y="922650"/>
              <a:ext cx="453000" cy="453000"/>
            </a:xfrm>
            <a:prstGeom prst="ellipse">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29"/>
            <p:cNvSpPr/>
            <p:nvPr/>
          </p:nvSpPr>
          <p:spPr>
            <a:xfrm>
              <a:off x="795825" y="922650"/>
              <a:ext cx="453000" cy="453000"/>
            </a:xfrm>
            <a:prstGeom prst="ellipse">
              <a:avLst/>
            </a:prstGeom>
            <a:solidFill>
              <a:srgbClr val="FFCD00">
                <a:alpha val="72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9">
                                            <p:txEl>
                                              <p:pRg end="0" st="0"/>
                                            </p:txEl>
                                          </p:spTgt>
                                        </p:tgtEl>
                                        <p:attrNameLst>
                                          <p:attrName>style.visibility</p:attrName>
                                        </p:attrNameLst>
                                      </p:cBhvr>
                                      <p:to>
                                        <p:strVal val="visible"/>
                                      </p:to>
                                    </p:set>
                                    <p:animEffect filter="fade" transition="in">
                                      <p:cBhvr>
                                        <p:cTn dur="1000"/>
                                        <p:tgtEl>
                                          <p:spTgt spid="35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9">
                                            <p:txEl>
                                              <p:pRg end="1" st="1"/>
                                            </p:txEl>
                                          </p:spTgt>
                                        </p:tgtEl>
                                        <p:attrNameLst>
                                          <p:attrName>style.visibility</p:attrName>
                                        </p:attrNameLst>
                                      </p:cBhvr>
                                      <p:to>
                                        <p:strVal val="visible"/>
                                      </p:to>
                                    </p:set>
                                    <p:animEffect filter="fade" transition="in">
                                      <p:cBhvr>
                                        <p:cTn dur="1000"/>
                                        <p:tgtEl>
                                          <p:spTgt spid="35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9">
                                            <p:txEl>
                                              <p:pRg end="2" st="2"/>
                                            </p:txEl>
                                          </p:spTgt>
                                        </p:tgtEl>
                                        <p:attrNameLst>
                                          <p:attrName>style.visibility</p:attrName>
                                        </p:attrNameLst>
                                      </p:cBhvr>
                                      <p:to>
                                        <p:strVal val="visible"/>
                                      </p:to>
                                    </p:set>
                                    <p:animEffect filter="fade" transition="in">
                                      <p:cBhvr>
                                        <p:cTn dur="1000"/>
                                        <p:tgtEl>
                                          <p:spTgt spid="359">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EFEFEF"/>
        </a:solidFill>
      </p:bgPr>
    </p:bg>
    <p:spTree>
      <p:nvGrpSpPr>
        <p:cNvPr id="366" name="Shape 366"/>
        <p:cNvGrpSpPr/>
        <p:nvPr/>
      </p:nvGrpSpPr>
      <p:grpSpPr>
        <a:xfrm>
          <a:off x="0" y="0"/>
          <a:ext cx="0" cy="0"/>
          <a:chOff x="0" y="0"/>
          <a:chExt cx="0" cy="0"/>
        </a:xfrm>
      </p:grpSpPr>
      <p:sp>
        <p:nvSpPr>
          <p:cNvPr id="367" name="Google Shape;367;p30"/>
          <p:cNvSpPr/>
          <p:nvPr/>
        </p:nvSpPr>
        <p:spPr>
          <a:xfrm>
            <a:off x="5065800" y="2726625"/>
            <a:ext cx="1193100" cy="1282500"/>
          </a:xfrm>
          <a:prstGeom prst="rect">
            <a:avLst/>
          </a:prstGeom>
          <a:solidFill>
            <a:srgbClr val="FFCD00">
              <a:alpha val="72770"/>
            </a:srgbClr>
          </a:solidFill>
          <a:ln>
            <a:noFill/>
          </a:ln>
          <a:effectLst>
            <a:outerShdw blurRad="57150" rotWithShape="0" algn="bl" dir="5400000" dist="19050">
              <a:srgbClr val="000000">
                <a:alpha val="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68" name="Google Shape;368;p30"/>
          <p:cNvPicPr preferRelativeResize="0"/>
          <p:nvPr/>
        </p:nvPicPr>
        <p:blipFill rotWithShape="1">
          <a:blip r:embed="rId3">
            <a:alphaModFix/>
          </a:blip>
          <a:srcRect b="0" l="0" r="0" t="0"/>
          <a:stretch/>
        </p:blipFill>
        <p:spPr>
          <a:xfrm>
            <a:off x="4572000" y="2726554"/>
            <a:ext cx="4143901" cy="1282642"/>
          </a:xfrm>
          <a:prstGeom prst="rect">
            <a:avLst/>
          </a:prstGeom>
          <a:noFill/>
          <a:ln>
            <a:noFill/>
          </a:ln>
        </p:spPr>
      </p:pic>
      <p:pic>
        <p:nvPicPr>
          <p:cNvPr id="369" name="Google Shape;369;p30"/>
          <p:cNvPicPr preferRelativeResize="0"/>
          <p:nvPr/>
        </p:nvPicPr>
        <p:blipFill>
          <a:blip r:embed="rId4">
            <a:alphaModFix/>
          </a:blip>
          <a:stretch>
            <a:fillRect/>
          </a:stretch>
        </p:blipFill>
        <p:spPr>
          <a:xfrm>
            <a:off x="222051" y="3617925"/>
            <a:ext cx="3206351" cy="1209950"/>
          </a:xfrm>
          <a:prstGeom prst="rect">
            <a:avLst/>
          </a:prstGeom>
          <a:noFill/>
          <a:ln>
            <a:noFill/>
          </a:ln>
        </p:spPr>
      </p:pic>
      <p:sp>
        <p:nvSpPr>
          <p:cNvPr id="370" name="Google Shape;370;p30"/>
          <p:cNvSpPr txBox="1"/>
          <p:nvPr/>
        </p:nvSpPr>
        <p:spPr>
          <a:xfrm>
            <a:off x="4259850" y="1057575"/>
            <a:ext cx="1193100" cy="229800"/>
          </a:xfrm>
          <a:prstGeom prst="rect">
            <a:avLst/>
          </a:prstGeom>
          <a:solidFill>
            <a:srgbClr val="EFEFE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30"/>
          <p:cNvSpPr txBox="1"/>
          <p:nvPr>
            <p:ph type="title"/>
          </p:nvPr>
        </p:nvSpPr>
        <p:spPr>
          <a:xfrm>
            <a:off x="1394850" y="891900"/>
            <a:ext cx="4058100" cy="472800"/>
          </a:xfrm>
          <a:prstGeom prst="rect">
            <a:avLst/>
          </a:prstGeom>
          <a:ln cap="flat" cmpd="sng" w="9525">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3000"/>
              <a:t>Our Active Subspace</a:t>
            </a:r>
            <a:endParaRPr sz="3000"/>
          </a:p>
        </p:txBody>
      </p:sp>
      <p:sp>
        <p:nvSpPr>
          <p:cNvPr id="372" name="Google Shape;372;p30"/>
          <p:cNvSpPr txBox="1"/>
          <p:nvPr/>
        </p:nvSpPr>
        <p:spPr>
          <a:xfrm>
            <a:off x="5585975" y="4191950"/>
            <a:ext cx="2668500" cy="527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200">
                <a:solidFill>
                  <a:srgbClr val="595959"/>
                </a:solidFill>
                <a:latin typeface="Quattrocento Sans"/>
                <a:ea typeface="Quattrocento Sans"/>
                <a:cs typeface="Quattrocento Sans"/>
                <a:sym typeface="Quattrocento Sans"/>
              </a:rPr>
              <a:t>Two  Dimensional</a:t>
            </a:r>
            <a:endParaRPr sz="2200">
              <a:solidFill>
                <a:srgbClr val="FFFF00"/>
              </a:solidFill>
              <a:latin typeface="Quattrocento Sans"/>
              <a:ea typeface="Quattrocento Sans"/>
              <a:cs typeface="Quattrocento Sans"/>
              <a:sym typeface="Quattrocento Sans"/>
            </a:endParaRPr>
          </a:p>
        </p:txBody>
      </p:sp>
      <p:sp>
        <p:nvSpPr>
          <p:cNvPr id="373" name="Google Shape;373;p30"/>
          <p:cNvSpPr txBox="1"/>
          <p:nvPr/>
        </p:nvSpPr>
        <p:spPr>
          <a:xfrm>
            <a:off x="266250" y="2726475"/>
            <a:ext cx="3993600" cy="60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200">
                <a:solidFill>
                  <a:srgbClr val="595959"/>
                </a:solidFill>
                <a:latin typeface="Quattrocento Sans"/>
                <a:ea typeface="Quattrocento Sans"/>
                <a:cs typeface="Quattrocento Sans"/>
                <a:sym typeface="Quattrocento Sans"/>
              </a:rPr>
              <a:t>Where is the first significant split in diagonal values?</a:t>
            </a:r>
            <a:endParaRPr sz="2200">
              <a:solidFill>
                <a:srgbClr val="595959"/>
              </a:solidFill>
              <a:latin typeface="Quattrocento Sans"/>
              <a:ea typeface="Quattrocento Sans"/>
              <a:cs typeface="Quattrocento Sans"/>
              <a:sym typeface="Quattrocento Sans"/>
            </a:endParaRPr>
          </a:p>
        </p:txBody>
      </p:sp>
      <p:pic>
        <p:nvPicPr>
          <p:cNvPr id="374" name="Google Shape;374;p30"/>
          <p:cNvPicPr preferRelativeResize="0"/>
          <p:nvPr/>
        </p:nvPicPr>
        <p:blipFill>
          <a:blip r:embed="rId5">
            <a:alphaModFix/>
          </a:blip>
          <a:stretch>
            <a:fillRect/>
          </a:stretch>
        </p:blipFill>
        <p:spPr>
          <a:xfrm>
            <a:off x="835324" y="2267061"/>
            <a:ext cx="1845668" cy="347612"/>
          </a:xfrm>
          <a:prstGeom prst="rect">
            <a:avLst/>
          </a:prstGeom>
          <a:noFill/>
          <a:ln>
            <a:noFill/>
          </a:ln>
        </p:spPr>
      </p:pic>
      <p:sp>
        <p:nvSpPr>
          <p:cNvPr id="375" name="Google Shape;375;p30"/>
          <p:cNvSpPr/>
          <p:nvPr/>
        </p:nvSpPr>
        <p:spPr>
          <a:xfrm>
            <a:off x="1537088" y="3617950"/>
            <a:ext cx="16500" cy="1209900"/>
          </a:xfrm>
          <a:prstGeom prst="rect">
            <a:avLst/>
          </a:prstGeom>
          <a:solidFill>
            <a:srgbClr val="FFCD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30"/>
          <p:cNvSpPr txBox="1"/>
          <p:nvPr/>
        </p:nvSpPr>
        <p:spPr>
          <a:xfrm>
            <a:off x="266250" y="1434300"/>
            <a:ext cx="3752700" cy="67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200">
                <a:solidFill>
                  <a:srgbClr val="595959"/>
                </a:solidFill>
                <a:latin typeface="Quattrocento Sans"/>
                <a:ea typeface="Quattrocento Sans"/>
                <a:cs typeface="Quattrocento Sans"/>
                <a:sym typeface="Quattrocento Sans"/>
              </a:rPr>
              <a:t>Recall the singular value decomposition formula: </a:t>
            </a:r>
            <a:r>
              <a:rPr lang="en" sz="2200">
                <a:solidFill>
                  <a:srgbClr val="FFFF00"/>
                </a:solidFill>
                <a:latin typeface="Quattrocento Sans"/>
                <a:ea typeface="Quattrocento Sans"/>
                <a:cs typeface="Quattrocento Sans"/>
                <a:sym typeface="Quattrocento Sans"/>
              </a:rPr>
              <a:t> </a:t>
            </a:r>
            <a:endParaRPr sz="2200">
              <a:solidFill>
                <a:srgbClr val="FFFF00"/>
              </a:solidFill>
              <a:latin typeface="Quattrocento Sans"/>
              <a:ea typeface="Quattrocento Sans"/>
              <a:cs typeface="Quattrocento Sans"/>
              <a:sym typeface="Quattrocento Sans"/>
            </a:endParaRPr>
          </a:p>
        </p:txBody>
      </p:sp>
      <p:sp>
        <p:nvSpPr>
          <p:cNvPr id="377" name="Google Shape;377;p30"/>
          <p:cNvSpPr txBox="1"/>
          <p:nvPr/>
        </p:nvSpPr>
        <p:spPr>
          <a:xfrm>
            <a:off x="4508400" y="1932025"/>
            <a:ext cx="4635600" cy="527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200">
                <a:solidFill>
                  <a:srgbClr val="595959"/>
                </a:solidFill>
                <a:latin typeface="Quattrocento Sans"/>
                <a:ea typeface="Quattrocento Sans"/>
                <a:cs typeface="Quattrocento Sans"/>
                <a:sym typeface="Quattrocento Sans"/>
              </a:rPr>
              <a:t>F</a:t>
            </a:r>
            <a:r>
              <a:rPr lang="en" sz="2200">
                <a:solidFill>
                  <a:srgbClr val="595959"/>
                </a:solidFill>
                <a:latin typeface="Quattrocento Sans"/>
                <a:ea typeface="Quattrocento Sans"/>
                <a:cs typeface="Quattrocento Sans"/>
                <a:sym typeface="Quattrocento Sans"/>
              </a:rPr>
              <a:t>irst two columns = active subspace</a:t>
            </a:r>
            <a:endParaRPr sz="2000">
              <a:solidFill>
                <a:srgbClr val="FFFF00"/>
              </a:solidFill>
              <a:latin typeface="Quattrocento Sans"/>
              <a:ea typeface="Quattrocento Sans"/>
              <a:cs typeface="Quattrocento Sans"/>
              <a:sym typeface="Quattrocento Sans"/>
            </a:endParaRPr>
          </a:p>
        </p:txBody>
      </p:sp>
      <p:grpSp>
        <p:nvGrpSpPr>
          <p:cNvPr id="378" name="Google Shape;378;p30"/>
          <p:cNvGrpSpPr/>
          <p:nvPr/>
        </p:nvGrpSpPr>
        <p:grpSpPr>
          <a:xfrm>
            <a:off x="795825" y="922650"/>
            <a:ext cx="453000" cy="453000"/>
            <a:chOff x="795825" y="922650"/>
            <a:chExt cx="453000" cy="453000"/>
          </a:xfrm>
        </p:grpSpPr>
        <p:sp>
          <p:nvSpPr>
            <p:cNvPr id="379" name="Google Shape;379;p30"/>
            <p:cNvSpPr/>
            <p:nvPr/>
          </p:nvSpPr>
          <p:spPr>
            <a:xfrm>
              <a:off x="795825" y="922650"/>
              <a:ext cx="453000" cy="453000"/>
            </a:xfrm>
            <a:prstGeom prst="ellipse">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30"/>
            <p:cNvSpPr/>
            <p:nvPr/>
          </p:nvSpPr>
          <p:spPr>
            <a:xfrm>
              <a:off x="795825" y="922650"/>
              <a:ext cx="453000" cy="453000"/>
            </a:xfrm>
            <a:prstGeom prst="ellipse">
              <a:avLst/>
            </a:prstGeom>
            <a:solidFill>
              <a:srgbClr val="FFCD00">
                <a:alpha val="72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6"/>
                                        </p:tgtEl>
                                        <p:attrNameLst>
                                          <p:attrName>style.visibility</p:attrName>
                                        </p:attrNameLst>
                                      </p:cBhvr>
                                      <p:to>
                                        <p:strVal val="visible"/>
                                      </p:to>
                                    </p:set>
                                    <p:animEffect filter="fade" transition="in">
                                      <p:cBhvr>
                                        <p:cTn dur="1000"/>
                                        <p:tgtEl>
                                          <p:spTgt spid="376"/>
                                        </p:tgtEl>
                                      </p:cBhvr>
                                    </p:animEffect>
                                  </p:childTnLst>
                                </p:cTn>
                              </p:par>
                              <p:par>
                                <p:cTn fill="hold" nodeType="withEffect" presetClass="entr" presetID="10" presetSubtype="0">
                                  <p:stCondLst>
                                    <p:cond delay="0"/>
                                  </p:stCondLst>
                                  <p:childTnLst>
                                    <p:set>
                                      <p:cBhvr>
                                        <p:cTn dur="1" fill="hold">
                                          <p:stCondLst>
                                            <p:cond delay="0"/>
                                          </p:stCondLst>
                                        </p:cTn>
                                        <p:tgtEl>
                                          <p:spTgt spid="374"/>
                                        </p:tgtEl>
                                        <p:attrNameLst>
                                          <p:attrName>style.visibility</p:attrName>
                                        </p:attrNameLst>
                                      </p:cBhvr>
                                      <p:to>
                                        <p:strVal val="visible"/>
                                      </p:to>
                                    </p:set>
                                    <p:animEffect filter="fade" transition="in">
                                      <p:cBhvr>
                                        <p:cTn dur="1000"/>
                                        <p:tgtEl>
                                          <p:spTgt spid="37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9"/>
                                        </p:tgtEl>
                                        <p:attrNameLst>
                                          <p:attrName>style.visibility</p:attrName>
                                        </p:attrNameLst>
                                      </p:cBhvr>
                                      <p:to>
                                        <p:strVal val="visible"/>
                                      </p:to>
                                    </p:set>
                                    <p:animEffect filter="fade" transition="in">
                                      <p:cBhvr>
                                        <p:cTn dur="1000"/>
                                        <p:tgtEl>
                                          <p:spTgt spid="36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3"/>
                                        </p:tgtEl>
                                        <p:attrNameLst>
                                          <p:attrName>style.visibility</p:attrName>
                                        </p:attrNameLst>
                                      </p:cBhvr>
                                      <p:to>
                                        <p:strVal val="visible"/>
                                      </p:to>
                                    </p:set>
                                    <p:animEffect filter="fade" transition="in">
                                      <p:cBhvr>
                                        <p:cTn dur="1000"/>
                                        <p:tgtEl>
                                          <p:spTgt spid="37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5"/>
                                        </p:tgtEl>
                                        <p:attrNameLst>
                                          <p:attrName>style.visibility</p:attrName>
                                        </p:attrNameLst>
                                      </p:cBhvr>
                                      <p:to>
                                        <p:strVal val="visible"/>
                                      </p:to>
                                    </p:set>
                                    <p:animEffect filter="fade" transition="in">
                                      <p:cBhvr>
                                        <p:cTn dur="1000"/>
                                        <p:tgtEl>
                                          <p:spTgt spid="37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8"/>
                                        </p:tgtEl>
                                        <p:attrNameLst>
                                          <p:attrName>style.visibility</p:attrName>
                                        </p:attrNameLst>
                                      </p:cBhvr>
                                      <p:to>
                                        <p:strVal val="visible"/>
                                      </p:to>
                                    </p:set>
                                    <p:animEffect filter="fade" transition="in">
                                      <p:cBhvr>
                                        <p:cTn dur="1000"/>
                                        <p:tgtEl>
                                          <p:spTgt spid="36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7"/>
                                        </p:tgtEl>
                                        <p:attrNameLst>
                                          <p:attrName>style.visibility</p:attrName>
                                        </p:attrNameLst>
                                      </p:cBhvr>
                                      <p:to>
                                        <p:strVal val="visible"/>
                                      </p:to>
                                    </p:set>
                                    <p:animEffect filter="fade" transition="in">
                                      <p:cBhvr>
                                        <p:cTn dur="1000"/>
                                        <p:tgtEl>
                                          <p:spTgt spid="367"/>
                                        </p:tgtEl>
                                      </p:cBhvr>
                                    </p:animEffect>
                                  </p:childTnLst>
                                </p:cTn>
                              </p:par>
                              <p:par>
                                <p:cTn fill="hold" nodeType="withEffect" presetClass="entr" presetID="10" presetSubtype="0">
                                  <p:stCondLst>
                                    <p:cond delay="0"/>
                                  </p:stCondLst>
                                  <p:childTnLst>
                                    <p:set>
                                      <p:cBhvr>
                                        <p:cTn dur="1" fill="hold">
                                          <p:stCondLst>
                                            <p:cond delay="0"/>
                                          </p:stCondLst>
                                        </p:cTn>
                                        <p:tgtEl>
                                          <p:spTgt spid="377"/>
                                        </p:tgtEl>
                                        <p:attrNameLst>
                                          <p:attrName>style.visibility</p:attrName>
                                        </p:attrNameLst>
                                      </p:cBhvr>
                                      <p:to>
                                        <p:strVal val="visible"/>
                                      </p:to>
                                    </p:set>
                                    <p:animEffect filter="fade" transition="in">
                                      <p:cBhvr>
                                        <p:cTn dur="1000"/>
                                        <p:tgtEl>
                                          <p:spTgt spid="37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2"/>
                                        </p:tgtEl>
                                        <p:attrNameLst>
                                          <p:attrName>style.visibility</p:attrName>
                                        </p:attrNameLst>
                                      </p:cBhvr>
                                      <p:to>
                                        <p:strVal val="visible"/>
                                      </p:to>
                                    </p:set>
                                    <p:animEffect filter="fade" transition="in">
                                      <p:cBhvr>
                                        <p:cTn dur="1000"/>
                                        <p:tgtEl>
                                          <p:spTgt spid="37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4" name="Shape 384"/>
        <p:cNvGrpSpPr/>
        <p:nvPr/>
      </p:nvGrpSpPr>
      <p:grpSpPr>
        <a:xfrm>
          <a:off x="0" y="0"/>
          <a:ext cx="0" cy="0"/>
          <a:chOff x="0" y="0"/>
          <a:chExt cx="0" cy="0"/>
        </a:xfrm>
      </p:grpSpPr>
      <p:sp>
        <p:nvSpPr>
          <p:cNvPr id="385" name="Google Shape;385;p31"/>
          <p:cNvSpPr/>
          <p:nvPr/>
        </p:nvSpPr>
        <p:spPr>
          <a:xfrm>
            <a:off x="5178850" y="1039900"/>
            <a:ext cx="1626000" cy="229800"/>
          </a:xfrm>
          <a:prstGeom prst="rect">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31"/>
          <p:cNvSpPr txBox="1"/>
          <p:nvPr>
            <p:ph type="title"/>
          </p:nvPr>
        </p:nvSpPr>
        <p:spPr>
          <a:xfrm>
            <a:off x="1363450" y="704050"/>
            <a:ext cx="5441400" cy="919200"/>
          </a:xfrm>
          <a:prstGeom prst="rect">
            <a:avLst/>
          </a:prstGeom>
          <a:ln cap="flat" cmpd="sng" w="9525">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3000"/>
              <a:t>Is Our Active Subspace Always Multidimensional? </a:t>
            </a:r>
            <a:endParaRPr sz="3000"/>
          </a:p>
        </p:txBody>
      </p:sp>
      <p:sp>
        <p:nvSpPr>
          <p:cNvPr id="387" name="Google Shape;387;p31"/>
          <p:cNvSpPr txBox="1"/>
          <p:nvPr/>
        </p:nvSpPr>
        <p:spPr>
          <a:xfrm>
            <a:off x="5394600" y="1768225"/>
            <a:ext cx="3611700" cy="32778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Quattrocento Sans"/>
              <a:buChar char="●"/>
            </a:pPr>
            <a:r>
              <a:rPr lang="en" sz="2200">
                <a:latin typeface="Quattrocento Sans"/>
                <a:ea typeface="Quattrocento Sans"/>
                <a:cs typeface="Quattrocento Sans"/>
                <a:sym typeface="Quattrocento Sans"/>
              </a:rPr>
              <a:t>Graphed singular values at each time step</a:t>
            </a:r>
            <a:endParaRPr sz="2200">
              <a:latin typeface="Quattrocento Sans"/>
              <a:ea typeface="Quattrocento Sans"/>
              <a:cs typeface="Quattrocento Sans"/>
              <a:sym typeface="Quattrocento Sans"/>
            </a:endParaRPr>
          </a:p>
          <a:p>
            <a:pPr indent="0" lvl="0" marL="457200" rtl="0" algn="l">
              <a:spcBef>
                <a:spcPts val="0"/>
              </a:spcBef>
              <a:spcAft>
                <a:spcPts val="0"/>
              </a:spcAft>
              <a:buNone/>
            </a:pPr>
            <a:r>
              <a:t/>
            </a:r>
            <a:endParaRPr sz="2200">
              <a:latin typeface="Quattrocento Sans"/>
              <a:ea typeface="Quattrocento Sans"/>
              <a:cs typeface="Quattrocento Sans"/>
              <a:sym typeface="Quattrocento Sans"/>
            </a:endParaRPr>
          </a:p>
          <a:p>
            <a:pPr indent="-368300" lvl="0" marL="457200" rtl="0" algn="l">
              <a:spcBef>
                <a:spcPts val="0"/>
              </a:spcBef>
              <a:spcAft>
                <a:spcPts val="0"/>
              </a:spcAft>
              <a:buSzPts val="2200"/>
              <a:buFont typeface="Quattrocento Sans"/>
              <a:buChar char="●"/>
            </a:pPr>
            <a:r>
              <a:rPr lang="en" sz="2200">
                <a:latin typeface="Quattrocento Sans"/>
                <a:ea typeface="Quattrocento Sans"/>
                <a:cs typeface="Quattrocento Sans"/>
                <a:sym typeface="Quattrocento Sans"/>
              </a:rPr>
              <a:t>2-D active subspace occurs around t=50 through t=100</a:t>
            </a:r>
            <a:endParaRPr sz="2200">
              <a:latin typeface="Quattrocento Sans"/>
              <a:ea typeface="Quattrocento Sans"/>
              <a:cs typeface="Quattrocento Sans"/>
              <a:sym typeface="Quattrocento Sans"/>
            </a:endParaRPr>
          </a:p>
          <a:p>
            <a:pPr indent="0" lvl="0" marL="457200" rtl="0" algn="l">
              <a:spcBef>
                <a:spcPts val="0"/>
              </a:spcBef>
              <a:spcAft>
                <a:spcPts val="0"/>
              </a:spcAft>
              <a:buNone/>
            </a:pPr>
            <a:r>
              <a:t/>
            </a:r>
            <a:endParaRPr sz="2200">
              <a:latin typeface="Quattrocento Sans"/>
              <a:ea typeface="Quattrocento Sans"/>
              <a:cs typeface="Quattrocento Sans"/>
              <a:sym typeface="Quattrocento Sans"/>
            </a:endParaRPr>
          </a:p>
          <a:p>
            <a:pPr indent="-368300" lvl="0" marL="457200" rtl="0" algn="l">
              <a:spcBef>
                <a:spcPts val="0"/>
              </a:spcBef>
              <a:spcAft>
                <a:spcPts val="0"/>
              </a:spcAft>
              <a:buSzPts val="2200"/>
              <a:buFont typeface="Quattrocento Sans"/>
              <a:buChar char="●"/>
            </a:pPr>
            <a:r>
              <a:rPr lang="en" sz="2200">
                <a:latin typeface="Quattrocento Sans"/>
                <a:ea typeface="Quattrocento Sans"/>
                <a:cs typeface="Quattrocento Sans"/>
                <a:sym typeface="Quattrocento Sans"/>
              </a:rPr>
              <a:t>Also slight increase in 3rd singular value</a:t>
            </a:r>
            <a:endParaRPr sz="2200">
              <a:latin typeface="Quattrocento Sans"/>
              <a:ea typeface="Quattrocento Sans"/>
              <a:cs typeface="Quattrocento Sans"/>
              <a:sym typeface="Quattrocento Sans"/>
            </a:endParaRPr>
          </a:p>
        </p:txBody>
      </p:sp>
      <p:grpSp>
        <p:nvGrpSpPr>
          <p:cNvPr id="388" name="Google Shape;388;p31"/>
          <p:cNvGrpSpPr/>
          <p:nvPr/>
        </p:nvGrpSpPr>
        <p:grpSpPr>
          <a:xfrm>
            <a:off x="795825" y="922650"/>
            <a:ext cx="453000" cy="453000"/>
            <a:chOff x="795825" y="922650"/>
            <a:chExt cx="453000" cy="453000"/>
          </a:xfrm>
        </p:grpSpPr>
        <p:sp>
          <p:nvSpPr>
            <p:cNvPr id="389" name="Google Shape;389;p31"/>
            <p:cNvSpPr/>
            <p:nvPr/>
          </p:nvSpPr>
          <p:spPr>
            <a:xfrm>
              <a:off x="795825" y="922650"/>
              <a:ext cx="453000" cy="453000"/>
            </a:xfrm>
            <a:prstGeom prst="ellipse">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31"/>
            <p:cNvSpPr/>
            <p:nvPr/>
          </p:nvSpPr>
          <p:spPr>
            <a:xfrm>
              <a:off x="795825" y="922650"/>
              <a:ext cx="453000" cy="453000"/>
            </a:xfrm>
            <a:prstGeom prst="ellipse">
              <a:avLst/>
            </a:prstGeom>
            <a:solidFill>
              <a:srgbClr val="FFCD00">
                <a:alpha val="72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91" name="Google Shape;391;p31"/>
          <p:cNvSpPr txBox="1"/>
          <p:nvPr/>
        </p:nvSpPr>
        <p:spPr>
          <a:xfrm>
            <a:off x="-1662300" y="-132500"/>
            <a:ext cx="6938400" cy="80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grpSp>
        <p:nvGrpSpPr>
          <p:cNvPr id="392" name="Google Shape;392;p31"/>
          <p:cNvGrpSpPr/>
          <p:nvPr/>
        </p:nvGrpSpPr>
        <p:grpSpPr>
          <a:xfrm>
            <a:off x="1359550" y="1939286"/>
            <a:ext cx="3927513" cy="3277889"/>
            <a:chOff x="1359550" y="1939286"/>
            <a:chExt cx="3927513" cy="3277889"/>
          </a:xfrm>
        </p:grpSpPr>
        <p:pic>
          <p:nvPicPr>
            <p:cNvPr id="393" name="Google Shape;393;p31"/>
            <p:cNvPicPr preferRelativeResize="0"/>
            <p:nvPr/>
          </p:nvPicPr>
          <p:blipFill>
            <a:blip r:embed="rId3">
              <a:alphaModFix/>
            </a:blip>
            <a:stretch>
              <a:fillRect/>
            </a:stretch>
          </p:blipFill>
          <p:spPr>
            <a:xfrm>
              <a:off x="1363437" y="1939286"/>
              <a:ext cx="3923625" cy="3277889"/>
            </a:xfrm>
            <a:prstGeom prst="rect">
              <a:avLst/>
            </a:prstGeom>
            <a:noFill/>
            <a:ln cap="flat" cmpd="sng" w="28575">
              <a:solidFill>
                <a:srgbClr val="000000"/>
              </a:solidFill>
              <a:prstDash val="solid"/>
              <a:round/>
              <a:headEnd len="sm" w="sm" type="none"/>
              <a:tailEnd len="sm" w="sm" type="none"/>
            </a:ln>
          </p:spPr>
        </p:pic>
        <p:sp>
          <p:nvSpPr>
            <p:cNvPr id="394" name="Google Shape;394;p31"/>
            <p:cNvSpPr/>
            <p:nvPr/>
          </p:nvSpPr>
          <p:spPr>
            <a:xfrm>
              <a:off x="3027488" y="3098375"/>
              <a:ext cx="696900" cy="9597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31"/>
            <p:cNvSpPr/>
            <p:nvPr/>
          </p:nvSpPr>
          <p:spPr>
            <a:xfrm>
              <a:off x="1363450" y="2900400"/>
              <a:ext cx="192000" cy="6717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31"/>
            <p:cNvSpPr txBox="1"/>
            <p:nvPr/>
          </p:nvSpPr>
          <p:spPr>
            <a:xfrm rot="-5400000">
              <a:off x="904750" y="3478325"/>
              <a:ext cx="1109400" cy="1998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t>Singula</a:t>
              </a:r>
              <a:r>
                <a:rPr lang="en" sz="1000"/>
                <a:t>r</a:t>
              </a:r>
              <a:r>
                <a:rPr lang="en" sz="1000"/>
                <a:t> Values</a:t>
              </a:r>
              <a:endParaRPr sz="1000"/>
            </a:p>
          </p:txBody>
        </p:sp>
        <p:sp>
          <p:nvSpPr>
            <p:cNvPr id="397" name="Google Shape;397;p31"/>
            <p:cNvSpPr txBox="1"/>
            <p:nvPr/>
          </p:nvSpPr>
          <p:spPr>
            <a:xfrm>
              <a:off x="4491500" y="2881075"/>
              <a:ext cx="453000" cy="1109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latin typeface="Quattrocento Sans"/>
                  <a:ea typeface="Quattrocento Sans"/>
                  <a:cs typeface="Quattrocento Sans"/>
                  <a:sym typeface="Quattrocento Sans"/>
                </a:rPr>
                <a:t>σ</a:t>
              </a:r>
              <a:r>
                <a:rPr baseline="-25000" lang="en">
                  <a:latin typeface="Quattrocento Sans"/>
                  <a:ea typeface="Quattrocento Sans"/>
                  <a:cs typeface="Quattrocento Sans"/>
                  <a:sym typeface="Quattrocento Sans"/>
                </a:rPr>
                <a:t>1</a:t>
              </a:r>
              <a:endParaRPr baseline="-25000">
                <a:latin typeface="Quattrocento Sans"/>
                <a:ea typeface="Quattrocento Sans"/>
                <a:cs typeface="Quattrocento Sans"/>
                <a:sym typeface="Quattrocento Sans"/>
              </a:endParaRPr>
            </a:p>
            <a:p>
              <a:pPr indent="0" lvl="0" marL="0" rtl="0" algn="l">
                <a:spcBef>
                  <a:spcPts val="0"/>
                </a:spcBef>
                <a:spcAft>
                  <a:spcPts val="0"/>
                </a:spcAft>
                <a:buNone/>
              </a:pPr>
              <a:r>
                <a:rPr lang="en">
                  <a:solidFill>
                    <a:schemeClr val="dk1"/>
                  </a:solidFill>
                  <a:latin typeface="Quattrocento Sans"/>
                  <a:ea typeface="Quattrocento Sans"/>
                  <a:cs typeface="Quattrocento Sans"/>
                  <a:sym typeface="Quattrocento Sans"/>
                </a:rPr>
                <a:t>σ</a:t>
              </a:r>
              <a:r>
                <a:rPr baseline="-25000" lang="en">
                  <a:solidFill>
                    <a:schemeClr val="dk1"/>
                  </a:solidFill>
                  <a:latin typeface="Quattrocento Sans"/>
                  <a:ea typeface="Quattrocento Sans"/>
                  <a:cs typeface="Quattrocento Sans"/>
                  <a:sym typeface="Quattrocento Sans"/>
                </a:rPr>
                <a:t>2</a:t>
              </a:r>
              <a:endParaRPr baseline="-25000">
                <a:solidFill>
                  <a:schemeClr val="dk1"/>
                </a:solidFill>
                <a:latin typeface="Quattrocento Sans"/>
                <a:ea typeface="Quattrocento Sans"/>
                <a:cs typeface="Quattrocento Sans"/>
                <a:sym typeface="Quattrocento Sans"/>
              </a:endParaRPr>
            </a:p>
            <a:p>
              <a:pPr indent="0" lvl="0" marL="0" rtl="0" algn="l">
                <a:spcBef>
                  <a:spcPts val="0"/>
                </a:spcBef>
                <a:spcAft>
                  <a:spcPts val="0"/>
                </a:spcAft>
                <a:buNone/>
              </a:pPr>
              <a:r>
                <a:rPr lang="en">
                  <a:solidFill>
                    <a:schemeClr val="dk1"/>
                  </a:solidFill>
                  <a:latin typeface="Quattrocento Sans"/>
                  <a:ea typeface="Quattrocento Sans"/>
                  <a:cs typeface="Quattrocento Sans"/>
                  <a:sym typeface="Quattrocento Sans"/>
                </a:rPr>
                <a:t>σ</a:t>
              </a:r>
              <a:r>
                <a:rPr baseline="-25000" lang="en">
                  <a:solidFill>
                    <a:schemeClr val="dk1"/>
                  </a:solidFill>
                  <a:latin typeface="Quattrocento Sans"/>
                  <a:ea typeface="Quattrocento Sans"/>
                  <a:cs typeface="Quattrocento Sans"/>
                  <a:sym typeface="Quattrocento Sans"/>
                </a:rPr>
                <a:t>3</a:t>
              </a:r>
              <a:endParaRPr baseline="-25000">
                <a:solidFill>
                  <a:schemeClr val="dk1"/>
                </a:solidFill>
                <a:latin typeface="Quattrocento Sans"/>
                <a:ea typeface="Quattrocento Sans"/>
                <a:cs typeface="Quattrocento Sans"/>
                <a:sym typeface="Quattrocento Sans"/>
              </a:endParaRPr>
            </a:p>
            <a:p>
              <a:pPr indent="0" lvl="0" marL="0" rtl="0" algn="l">
                <a:spcBef>
                  <a:spcPts val="0"/>
                </a:spcBef>
                <a:spcAft>
                  <a:spcPts val="0"/>
                </a:spcAft>
                <a:buClr>
                  <a:schemeClr val="dk1"/>
                </a:buClr>
                <a:buSzPts val="1100"/>
                <a:buFont typeface="Arial"/>
                <a:buNone/>
              </a:pPr>
              <a:r>
                <a:rPr lang="en">
                  <a:solidFill>
                    <a:schemeClr val="dk1"/>
                  </a:solidFill>
                  <a:latin typeface="Quattrocento Sans"/>
                  <a:ea typeface="Quattrocento Sans"/>
                  <a:cs typeface="Quattrocento Sans"/>
                  <a:sym typeface="Quattrocento Sans"/>
                </a:rPr>
                <a:t>σ</a:t>
              </a:r>
              <a:r>
                <a:rPr baseline="-25000" lang="en">
                  <a:solidFill>
                    <a:schemeClr val="dk1"/>
                  </a:solidFill>
                  <a:latin typeface="Quattrocento Sans"/>
                  <a:ea typeface="Quattrocento Sans"/>
                  <a:cs typeface="Quattrocento Sans"/>
                  <a:sym typeface="Quattrocento Sans"/>
                </a:rPr>
                <a:t>4</a:t>
              </a:r>
              <a:endParaRPr baseline="-25000">
                <a:solidFill>
                  <a:schemeClr val="dk1"/>
                </a:solidFill>
                <a:latin typeface="Quattrocento Sans"/>
                <a:ea typeface="Quattrocento Sans"/>
                <a:cs typeface="Quattrocento Sans"/>
                <a:sym typeface="Quattrocento Sans"/>
              </a:endParaRPr>
            </a:p>
          </p:txBody>
        </p:sp>
        <p:sp>
          <p:nvSpPr>
            <p:cNvPr id="398" name="Google Shape;398;p31"/>
            <p:cNvSpPr/>
            <p:nvPr/>
          </p:nvSpPr>
          <p:spPr>
            <a:xfrm>
              <a:off x="4038500" y="3098375"/>
              <a:ext cx="453000" cy="1428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31"/>
            <p:cNvSpPr/>
            <p:nvPr/>
          </p:nvSpPr>
          <p:spPr>
            <a:xfrm>
              <a:off x="4038500" y="3303088"/>
              <a:ext cx="453000" cy="142800"/>
            </a:xfrm>
            <a:prstGeom prst="rect">
              <a:avLst/>
            </a:prstGeom>
            <a:solidFill>
              <a:srgbClr val="000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31"/>
            <p:cNvSpPr/>
            <p:nvPr/>
          </p:nvSpPr>
          <p:spPr>
            <a:xfrm>
              <a:off x="4038500" y="3507813"/>
              <a:ext cx="453000" cy="142800"/>
            </a:xfrm>
            <a:prstGeom prst="rect">
              <a:avLst/>
            </a:pr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31"/>
            <p:cNvSpPr/>
            <p:nvPr/>
          </p:nvSpPr>
          <p:spPr>
            <a:xfrm>
              <a:off x="4038500" y="3686075"/>
              <a:ext cx="453000" cy="142800"/>
            </a:xfrm>
            <a:prstGeom prst="rect">
              <a:avLst/>
            </a:prstGeom>
            <a:solidFill>
              <a:srgbClr val="00FF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7">
                                            <p:txEl>
                                              <p:pRg end="0" st="0"/>
                                            </p:txEl>
                                          </p:spTgt>
                                        </p:tgtEl>
                                        <p:attrNameLst>
                                          <p:attrName>style.visibility</p:attrName>
                                        </p:attrNameLst>
                                      </p:cBhvr>
                                      <p:to>
                                        <p:strVal val="visible"/>
                                      </p:to>
                                    </p:set>
                                    <p:animEffect filter="fade" transition="in">
                                      <p:cBhvr>
                                        <p:cTn dur="1000"/>
                                        <p:tgtEl>
                                          <p:spTgt spid="38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7">
                                            <p:txEl>
                                              <p:pRg end="1" st="1"/>
                                            </p:txEl>
                                          </p:spTgt>
                                        </p:tgtEl>
                                        <p:attrNameLst>
                                          <p:attrName>style.visibility</p:attrName>
                                        </p:attrNameLst>
                                      </p:cBhvr>
                                      <p:to>
                                        <p:strVal val="visible"/>
                                      </p:to>
                                    </p:set>
                                    <p:animEffect filter="fade" transition="in">
                                      <p:cBhvr>
                                        <p:cTn dur="1000"/>
                                        <p:tgtEl>
                                          <p:spTgt spid="38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7">
                                            <p:txEl>
                                              <p:pRg end="2" st="2"/>
                                            </p:txEl>
                                          </p:spTgt>
                                        </p:tgtEl>
                                        <p:attrNameLst>
                                          <p:attrName>style.visibility</p:attrName>
                                        </p:attrNameLst>
                                      </p:cBhvr>
                                      <p:to>
                                        <p:strVal val="visible"/>
                                      </p:to>
                                    </p:set>
                                    <p:animEffect filter="fade" transition="in">
                                      <p:cBhvr>
                                        <p:cTn dur="1000"/>
                                        <p:tgtEl>
                                          <p:spTgt spid="38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7">
                                            <p:txEl>
                                              <p:pRg end="3" st="3"/>
                                            </p:txEl>
                                          </p:spTgt>
                                        </p:tgtEl>
                                        <p:attrNameLst>
                                          <p:attrName>style.visibility</p:attrName>
                                        </p:attrNameLst>
                                      </p:cBhvr>
                                      <p:to>
                                        <p:strVal val="visible"/>
                                      </p:to>
                                    </p:set>
                                    <p:animEffect filter="fade" transition="in">
                                      <p:cBhvr>
                                        <p:cTn dur="1000"/>
                                        <p:tgtEl>
                                          <p:spTgt spid="387">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7">
                                            <p:txEl>
                                              <p:pRg end="4" st="4"/>
                                            </p:txEl>
                                          </p:spTgt>
                                        </p:tgtEl>
                                        <p:attrNameLst>
                                          <p:attrName>style.visibility</p:attrName>
                                        </p:attrNameLst>
                                      </p:cBhvr>
                                      <p:to>
                                        <p:strVal val="visible"/>
                                      </p:to>
                                    </p:set>
                                    <p:animEffect filter="fade" transition="in">
                                      <p:cBhvr>
                                        <p:cTn dur="1000"/>
                                        <p:tgtEl>
                                          <p:spTgt spid="387">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9" name="Shape 79"/>
        <p:cNvGrpSpPr/>
        <p:nvPr/>
      </p:nvGrpSpPr>
      <p:grpSpPr>
        <a:xfrm>
          <a:off x="0" y="0"/>
          <a:ext cx="0" cy="0"/>
          <a:chOff x="0" y="0"/>
          <a:chExt cx="0" cy="0"/>
        </a:xfrm>
      </p:grpSpPr>
      <p:sp>
        <p:nvSpPr>
          <p:cNvPr id="80" name="Google Shape;80;p14"/>
          <p:cNvSpPr/>
          <p:nvPr/>
        </p:nvSpPr>
        <p:spPr>
          <a:xfrm>
            <a:off x="8850" y="-2950"/>
            <a:ext cx="3702900" cy="5143500"/>
          </a:xfrm>
          <a:prstGeom prst="rect">
            <a:avLst/>
          </a:prstGeom>
          <a:solidFill>
            <a:srgbClr val="FFCD00">
              <a:alpha val="72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14"/>
          <p:cNvSpPr txBox="1"/>
          <p:nvPr>
            <p:ph idx="4294967295" type="body"/>
          </p:nvPr>
        </p:nvSpPr>
        <p:spPr>
          <a:xfrm>
            <a:off x="4479125" y="1226250"/>
            <a:ext cx="3819300" cy="2691000"/>
          </a:xfrm>
          <a:prstGeom prst="rect">
            <a:avLst/>
          </a:prstGeom>
        </p:spPr>
        <p:txBody>
          <a:bodyPr anchorCtr="0" anchor="t" bIns="91425" lIns="91425" spcFirstLastPara="1" rIns="91425" wrap="square" tIns="91425">
            <a:noAutofit/>
          </a:bodyPr>
          <a:lstStyle/>
          <a:p>
            <a:pPr indent="0" lvl="0" marL="0" rtl="0" algn="l">
              <a:lnSpc>
                <a:spcPct val="115000"/>
              </a:lnSpc>
              <a:spcBef>
                <a:spcPts val="600"/>
              </a:spcBef>
              <a:spcAft>
                <a:spcPts val="0"/>
              </a:spcAft>
              <a:buClr>
                <a:schemeClr val="dk1"/>
              </a:buClr>
              <a:buSzPts val="1100"/>
              <a:buFont typeface="Arial"/>
              <a:buNone/>
            </a:pPr>
            <a:r>
              <a:rPr lang="en">
                <a:solidFill>
                  <a:schemeClr val="dk1"/>
                </a:solidFill>
                <a:latin typeface="Quattrocento Sans"/>
                <a:ea typeface="Quattrocento Sans"/>
                <a:cs typeface="Quattrocento Sans"/>
                <a:sym typeface="Quattrocento Sans"/>
              </a:rPr>
              <a:t>To use compartmental modeling and sensitivity analysis to determine the best method(s) of targeting tuberculosis (TB) at any point in an epidemic</a:t>
            </a:r>
            <a:endParaRPr/>
          </a:p>
        </p:txBody>
      </p:sp>
      <p:sp>
        <p:nvSpPr>
          <p:cNvPr id="82" name="Google Shape;82;p14"/>
          <p:cNvSpPr txBox="1"/>
          <p:nvPr>
            <p:ph idx="4294967295" type="title"/>
          </p:nvPr>
        </p:nvSpPr>
        <p:spPr>
          <a:xfrm>
            <a:off x="583300" y="933800"/>
            <a:ext cx="3658800" cy="327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4800"/>
              <a:t>Our</a:t>
            </a:r>
            <a:endParaRPr sz="4800"/>
          </a:p>
          <a:p>
            <a:pPr indent="0" lvl="0" marL="0" rtl="0" algn="l">
              <a:spcBef>
                <a:spcPts val="0"/>
              </a:spcBef>
              <a:spcAft>
                <a:spcPts val="0"/>
              </a:spcAft>
              <a:buNone/>
            </a:pPr>
            <a:r>
              <a:rPr lang="en" sz="4800"/>
              <a:t>Research </a:t>
            </a:r>
            <a:endParaRPr sz="4800"/>
          </a:p>
          <a:p>
            <a:pPr indent="0" lvl="0" marL="0" rtl="0" algn="l">
              <a:spcBef>
                <a:spcPts val="0"/>
              </a:spcBef>
              <a:spcAft>
                <a:spcPts val="0"/>
              </a:spcAft>
              <a:buNone/>
            </a:pPr>
            <a:r>
              <a:rPr lang="en" sz="4800"/>
              <a:t>Goal</a:t>
            </a:r>
            <a:endParaRPr sz="48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1"/>
                                        </p:tgtEl>
                                        <p:attrNameLst>
                                          <p:attrName>style.visibility</p:attrName>
                                        </p:attrNameLst>
                                      </p:cBhvr>
                                      <p:to>
                                        <p:strVal val="visible"/>
                                      </p:to>
                                    </p:set>
                                    <p:animEffect filter="fade" transition="in">
                                      <p:cBhvr>
                                        <p:cTn dur="1300"/>
                                        <p:tgtEl>
                                          <p:spTgt spid="8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5" name="Shape 405"/>
        <p:cNvGrpSpPr/>
        <p:nvPr/>
      </p:nvGrpSpPr>
      <p:grpSpPr>
        <a:xfrm>
          <a:off x="0" y="0"/>
          <a:ext cx="0" cy="0"/>
          <a:chOff x="0" y="0"/>
          <a:chExt cx="0" cy="0"/>
        </a:xfrm>
      </p:grpSpPr>
      <p:sp>
        <p:nvSpPr>
          <p:cNvPr id="406" name="Google Shape;406;p32"/>
          <p:cNvSpPr txBox="1"/>
          <p:nvPr>
            <p:ph type="title"/>
          </p:nvPr>
        </p:nvSpPr>
        <p:spPr>
          <a:xfrm>
            <a:off x="1381250" y="922668"/>
            <a:ext cx="3878400" cy="435600"/>
          </a:xfrm>
          <a:prstGeom prst="rect">
            <a:avLst/>
          </a:prstGeom>
          <a:ln cap="flat" cmpd="sng" w="9525">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3000"/>
              <a:t>Activity Scores</a:t>
            </a:r>
            <a:endParaRPr sz="3000"/>
          </a:p>
        </p:txBody>
      </p:sp>
      <p:sp>
        <p:nvSpPr>
          <p:cNvPr id="407" name="Google Shape;407;p32"/>
          <p:cNvSpPr txBox="1"/>
          <p:nvPr/>
        </p:nvSpPr>
        <p:spPr>
          <a:xfrm>
            <a:off x="4962925" y="2317113"/>
            <a:ext cx="3252300" cy="112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2200">
                <a:latin typeface="Times New Roman"/>
                <a:ea typeface="Times New Roman"/>
                <a:cs typeface="Times New Roman"/>
                <a:sym typeface="Times New Roman"/>
              </a:rPr>
              <a:t>n</a:t>
            </a:r>
            <a:r>
              <a:rPr lang="en" sz="2200">
                <a:latin typeface="Quattrocento Sans"/>
                <a:ea typeface="Quattrocento Sans"/>
                <a:cs typeface="Quattrocento Sans"/>
                <a:sym typeface="Quattrocento Sans"/>
              </a:rPr>
              <a:t>= number of dimensions</a:t>
            </a:r>
            <a:endParaRPr sz="2200">
              <a:latin typeface="Quattrocento Sans"/>
              <a:ea typeface="Quattrocento Sans"/>
              <a:cs typeface="Quattrocento Sans"/>
              <a:sym typeface="Quattrocento Sans"/>
            </a:endParaRPr>
          </a:p>
          <a:p>
            <a:pPr indent="0" lvl="0" marL="0" rtl="0" algn="l">
              <a:spcBef>
                <a:spcPts val="0"/>
              </a:spcBef>
              <a:spcAft>
                <a:spcPts val="0"/>
              </a:spcAft>
              <a:buNone/>
            </a:pPr>
            <a:r>
              <a:rPr i="1" lang="en" sz="2200">
                <a:latin typeface="Times New Roman"/>
                <a:ea typeface="Times New Roman"/>
                <a:cs typeface="Times New Roman"/>
                <a:sym typeface="Times New Roman"/>
              </a:rPr>
              <a:t>i</a:t>
            </a:r>
            <a:r>
              <a:rPr lang="en" sz="2200">
                <a:latin typeface="Quattrocento Sans"/>
                <a:ea typeface="Quattrocento Sans"/>
                <a:cs typeface="Quattrocento Sans"/>
                <a:sym typeface="Quattrocento Sans"/>
              </a:rPr>
              <a:t>= any parameter i</a:t>
            </a:r>
            <a:endParaRPr sz="2200">
              <a:latin typeface="Quattrocento Sans"/>
              <a:ea typeface="Quattrocento Sans"/>
              <a:cs typeface="Quattrocento Sans"/>
              <a:sym typeface="Quattrocento Sans"/>
            </a:endParaRPr>
          </a:p>
          <a:p>
            <a:pPr indent="0" lvl="0" marL="0" rtl="0" algn="l">
              <a:spcBef>
                <a:spcPts val="0"/>
              </a:spcBef>
              <a:spcAft>
                <a:spcPts val="0"/>
              </a:spcAft>
              <a:buNone/>
            </a:pPr>
            <a:r>
              <a:rPr baseline="-25000" lang="en" sz="2200">
                <a:latin typeface="Quattrocento Sans"/>
                <a:ea typeface="Quattrocento Sans"/>
                <a:cs typeface="Quattrocento Sans"/>
                <a:sym typeface="Quattrocento Sans"/>
              </a:rPr>
              <a:t>     </a:t>
            </a:r>
            <a:r>
              <a:rPr lang="en" sz="2200">
                <a:latin typeface="Quattrocento Sans"/>
                <a:ea typeface="Quattrocento Sans"/>
                <a:cs typeface="Quattrocento Sans"/>
                <a:sym typeface="Quattrocento Sans"/>
              </a:rPr>
              <a:t>=singular values</a:t>
            </a:r>
            <a:endParaRPr sz="2200">
              <a:latin typeface="Quattrocento Sans"/>
              <a:ea typeface="Quattrocento Sans"/>
              <a:cs typeface="Quattrocento Sans"/>
              <a:sym typeface="Quattrocento Sans"/>
            </a:endParaRPr>
          </a:p>
          <a:p>
            <a:pPr indent="0" lvl="0" marL="0" rtl="0" algn="l">
              <a:spcBef>
                <a:spcPts val="0"/>
              </a:spcBef>
              <a:spcAft>
                <a:spcPts val="0"/>
              </a:spcAft>
              <a:buNone/>
            </a:pPr>
            <a:r>
              <a:t/>
            </a:r>
            <a:endParaRPr i="1" sz="2200">
              <a:latin typeface="Quattrocento Sans"/>
              <a:ea typeface="Quattrocento Sans"/>
              <a:cs typeface="Quattrocento Sans"/>
              <a:sym typeface="Quattrocento Sans"/>
            </a:endParaRPr>
          </a:p>
        </p:txBody>
      </p:sp>
      <p:pic>
        <p:nvPicPr>
          <p:cNvPr id="408" name="Google Shape;408;p32"/>
          <p:cNvPicPr preferRelativeResize="0"/>
          <p:nvPr/>
        </p:nvPicPr>
        <p:blipFill rotWithShape="1">
          <a:blip r:embed="rId3">
            <a:alphaModFix/>
          </a:blip>
          <a:srcRect b="-7195" l="-989" r="-978" t="-7195"/>
          <a:stretch/>
        </p:blipFill>
        <p:spPr>
          <a:xfrm>
            <a:off x="795825" y="2264675"/>
            <a:ext cx="3477125" cy="1284425"/>
          </a:xfrm>
          <a:prstGeom prst="rect">
            <a:avLst/>
          </a:prstGeom>
          <a:noFill/>
          <a:ln>
            <a:noFill/>
          </a:ln>
        </p:spPr>
      </p:pic>
      <p:sp>
        <p:nvSpPr>
          <p:cNvPr id="409" name="Google Shape;409;p32"/>
          <p:cNvSpPr txBox="1"/>
          <p:nvPr/>
        </p:nvSpPr>
        <p:spPr>
          <a:xfrm>
            <a:off x="-67650" y="1655075"/>
            <a:ext cx="9279300" cy="60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200">
                <a:latin typeface="Quattrocento Sans"/>
                <a:ea typeface="Quattrocento Sans"/>
                <a:cs typeface="Quattrocento Sans"/>
                <a:sym typeface="Quattrocento Sans"/>
              </a:rPr>
              <a:t>Combines information from multiple columns into a single sensitivity metric</a:t>
            </a:r>
            <a:endParaRPr sz="2200">
              <a:latin typeface="Quattrocento Sans"/>
              <a:ea typeface="Quattrocento Sans"/>
              <a:cs typeface="Quattrocento Sans"/>
              <a:sym typeface="Quattrocento Sans"/>
            </a:endParaRPr>
          </a:p>
        </p:txBody>
      </p:sp>
      <p:grpSp>
        <p:nvGrpSpPr>
          <p:cNvPr id="410" name="Google Shape;410;p32"/>
          <p:cNvGrpSpPr/>
          <p:nvPr/>
        </p:nvGrpSpPr>
        <p:grpSpPr>
          <a:xfrm>
            <a:off x="795825" y="922650"/>
            <a:ext cx="453000" cy="453000"/>
            <a:chOff x="795825" y="922650"/>
            <a:chExt cx="453000" cy="453000"/>
          </a:xfrm>
        </p:grpSpPr>
        <p:sp>
          <p:nvSpPr>
            <p:cNvPr id="411" name="Google Shape;411;p32"/>
            <p:cNvSpPr/>
            <p:nvPr/>
          </p:nvSpPr>
          <p:spPr>
            <a:xfrm>
              <a:off x="795825" y="922650"/>
              <a:ext cx="453000" cy="453000"/>
            </a:xfrm>
            <a:prstGeom prst="ellipse">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32"/>
            <p:cNvSpPr/>
            <p:nvPr/>
          </p:nvSpPr>
          <p:spPr>
            <a:xfrm>
              <a:off x="795825" y="922650"/>
              <a:ext cx="453000" cy="453000"/>
            </a:xfrm>
            <a:prstGeom prst="ellipse">
              <a:avLst/>
            </a:prstGeom>
            <a:solidFill>
              <a:srgbClr val="FFCD00">
                <a:alpha val="72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413" name="Google Shape;413;p32"/>
          <p:cNvPicPr preferRelativeResize="0"/>
          <p:nvPr/>
        </p:nvPicPr>
        <p:blipFill>
          <a:blip r:embed="rId4">
            <a:alphaModFix/>
          </a:blip>
          <a:stretch>
            <a:fillRect/>
          </a:stretch>
        </p:blipFill>
        <p:spPr>
          <a:xfrm>
            <a:off x="5047900" y="3200725"/>
            <a:ext cx="211750" cy="186850"/>
          </a:xfrm>
          <a:prstGeom prst="rect">
            <a:avLst/>
          </a:prstGeom>
          <a:noFill/>
          <a:ln>
            <a:noFill/>
          </a:ln>
        </p:spPr>
      </p:pic>
      <p:sp>
        <p:nvSpPr>
          <p:cNvPr id="414" name="Google Shape;414;p32"/>
          <p:cNvSpPr txBox="1"/>
          <p:nvPr/>
        </p:nvSpPr>
        <p:spPr>
          <a:xfrm>
            <a:off x="282600" y="3616275"/>
            <a:ext cx="8578800" cy="1284300"/>
          </a:xfrm>
          <a:prstGeom prst="rect">
            <a:avLst/>
          </a:prstGeom>
          <a:noFill/>
          <a:ln>
            <a:noFill/>
          </a:ln>
        </p:spPr>
        <p:txBody>
          <a:bodyPr anchorCtr="0" anchor="t" bIns="91425" lIns="91425" spcFirstLastPara="1" rIns="91425" wrap="square" tIns="91425">
            <a:noAutofit/>
          </a:bodyPr>
          <a:lstStyle/>
          <a:p>
            <a:pPr indent="-381000" lvl="0" marL="457200" rtl="0" algn="l">
              <a:spcBef>
                <a:spcPts val="0"/>
              </a:spcBef>
              <a:spcAft>
                <a:spcPts val="0"/>
              </a:spcAft>
              <a:buClr>
                <a:schemeClr val="dk1"/>
              </a:buClr>
              <a:buSzPts val="2400"/>
              <a:buFont typeface="Quattrocento Sans"/>
              <a:buChar char="●"/>
            </a:pPr>
            <a:r>
              <a:rPr lang="en" sz="2400">
                <a:solidFill>
                  <a:schemeClr val="dk1"/>
                </a:solidFill>
                <a:latin typeface="Quattrocento Sans"/>
                <a:ea typeface="Quattrocento Sans"/>
                <a:cs typeface="Quattrocento Sans"/>
                <a:sym typeface="Quattrocento Sans"/>
              </a:rPr>
              <a:t>T</a:t>
            </a:r>
            <a:r>
              <a:rPr lang="en" sz="2400">
                <a:solidFill>
                  <a:schemeClr val="dk1"/>
                </a:solidFill>
                <a:latin typeface="Quattrocento Sans"/>
                <a:ea typeface="Quattrocento Sans"/>
                <a:cs typeface="Quattrocento Sans"/>
                <a:sym typeface="Quattrocento Sans"/>
              </a:rPr>
              <a:t>ake each coefficient of each active vector and weigh them according to their singular value</a:t>
            </a:r>
            <a:endParaRPr sz="2400">
              <a:solidFill>
                <a:schemeClr val="dk1"/>
              </a:solidFill>
              <a:latin typeface="Quattrocento Sans"/>
              <a:ea typeface="Quattrocento Sans"/>
              <a:cs typeface="Quattrocento Sans"/>
              <a:sym typeface="Quattrocento Sans"/>
            </a:endParaRPr>
          </a:p>
          <a:p>
            <a:pPr indent="-381000" lvl="0" marL="457200" rtl="0" algn="l">
              <a:spcBef>
                <a:spcPts val="0"/>
              </a:spcBef>
              <a:spcAft>
                <a:spcPts val="0"/>
              </a:spcAft>
              <a:buClr>
                <a:schemeClr val="dk1"/>
              </a:buClr>
              <a:buSzPts val="2400"/>
              <a:buFont typeface="Quattrocento Sans"/>
              <a:buChar char="●"/>
            </a:pPr>
            <a:r>
              <a:rPr lang="en" sz="2400">
                <a:solidFill>
                  <a:schemeClr val="dk1"/>
                </a:solidFill>
                <a:latin typeface="Quattrocento Sans"/>
                <a:ea typeface="Quattrocento Sans"/>
                <a:cs typeface="Quattrocento Sans"/>
                <a:sym typeface="Quattrocento Sans"/>
              </a:rPr>
              <a:t>Sum them to get an activity score</a:t>
            </a:r>
            <a:endParaRPr sz="2400">
              <a:solidFill>
                <a:schemeClr val="dk1"/>
              </a:solidFill>
              <a:latin typeface="Quattrocento Sans"/>
              <a:ea typeface="Quattrocento Sans"/>
              <a:cs typeface="Quattrocento Sans"/>
              <a:sym typeface="Quattrocento Sans"/>
            </a:endParaRPr>
          </a:p>
        </p:txBody>
      </p:sp>
      <p:sp>
        <p:nvSpPr>
          <p:cNvPr id="415" name="Google Shape;415;p32"/>
          <p:cNvSpPr txBox="1"/>
          <p:nvPr/>
        </p:nvSpPr>
        <p:spPr>
          <a:xfrm>
            <a:off x="5399125" y="3387575"/>
            <a:ext cx="2379900" cy="45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t>= item of U matrix</a:t>
            </a:r>
            <a:endParaRPr sz="1800"/>
          </a:p>
        </p:txBody>
      </p:sp>
      <p:pic>
        <p:nvPicPr>
          <p:cNvPr id="416" name="Google Shape;416;p32"/>
          <p:cNvPicPr preferRelativeResize="0"/>
          <p:nvPr/>
        </p:nvPicPr>
        <p:blipFill rotWithShape="1">
          <a:blip r:embed="rId3">
            <a:alphaModFix/>
          </a:blip>
          <a:srcRect b="-14390" l="-130111" r="128143" t="0"/>
          <a:stretch/>
        </p:blipFill>
        <p:spPr>
          <a:xfrm>
            <a:off x="948225" y="2417075"/>
            <a:ext cx="3477125" cy="1284425"/>
          </a:xfrm>
          <a:prstGeom prst="rect">
            <a:avLst/>
          </a:prstGeom>
          <a:noFill/>
          <a:ln>
            <a:noFill/>
          </a:ln>
        </p:spPr>
      </p:pic>
      <p:pic>
        <p:nvPicPr>
          <p:cNvPr id="417" name="Google Shape;417;p32"/>
          <p:cNvPicPr preferRelativeResize="0"/>
          <p:nvPr/>
        </p:nvPicPr>
        <p:blipFill rotWithShape="1">
          <a:blip r:embed="rId3">
            <a:alphaModFix/>
          </a:blip>
          <a:srcRect b="26172" l="76851" r="6566" t="32734"/>
          <a:stretch/>
        </p:blipFill>
        <p:spPr>
          <a:xfrm>
            <a:off x="4962925" y="3492475"/>
            <a:ext cx="528900" cy="342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9"/>
                                        </p:tgtEl>
                                        <p:attrNameLst>
                                          <p:attrName>style.visibility</p:attrName>
                                        </p:attrNameLst>
                                      </p:cBhvr>
                                      <p:to>
                                        <p:strVal val="visible"/>
                                      </p:to>
                                    </p:set>
                                    <p:animEffect filter="fade" transition="in">
                                      <p:cBhvr>
                                        <p:cTn dur="1000"/>
                                        <p:tgtEl>
                                          <p:spTgt spid="40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8"/>
                                        </p:tgtEl>
                                        <p:attrNameLst>
                                          <p:attrName>style.visibility</p:attrName>
                                        </p:attrNameLst>
                                      </p:cBhvr>
                                      <p:to>
                                        <p:strVal val="visible"/>
                                      </p:to>
                                    </p:set>
                                    <p:animEffect filter="fade" transition="in">
                                      <p:cBhvr>
                                        <p:cTn dur="1000"/>
                                        <p:tgtEl>
                                          <p:spTgt spid="40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7">
                                            <p:txEl>
                                              <p:pRg end="0" st="0"/>
                                            </p:txEl>
                                          </p:spTgt>
                                        </p:tgtEl>
                                        <p:attrNameLst>
                                          <p:attrName>style.visibility</p:attrName>
                                        </p:attrNameLst>
                                      </p:cBhvr>
                                      <p:to>
                                        <p:strVal val="visible"/>
                                      </p:to>
                                    </p:set>
                                    <p:animEffect filter="fade" transition="in">
                                      <p:cBhvr>
                                        <p:cTn dur="1000"/>
                                        <p:tgtEl>
                                          <p:spTgt spid="40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7">
                                            <p:txEl>
                                              <p:pRg end="1" st="1"/>
                                            </p:txEl>
                                          </p:spTgt>
                                        </p:tgtEl>
                                        <p:attrNameLst>
                                          <p:attrName>style.visibility</p:attrName>
                                        </p:attrNameLst>
                                      </p:cBhvr>
                                      <p:to>
                                        <p:strVal val="visible"/>
                                      </p:to>
                                    </p:set>
                                    <p:animEffect filter="fade" transition="in">
                                      <p:cBhvr>
                                        <p:cTn dur="1000"/>
                                        <p:tgtEl>
                                          <p:spTgt spid="40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7">
                                            <p:txEl>
                                              <p:pRg end="2" st="2"/>
                                            </p:txEl>
                                          </p:spTgt>
                                        </p:tgtEl>
                                        <p:attrNameLst>
                                          <p:attrName>style.visibility</p:attrName>
                                        </p:attrNameLst>
                                      </p:cBhvr>
                                      <p:to>
                                        <p:strVal val="visible"/>
                                      </p:to>
                                    </p:set>
                                    <p:animEffect filter="fade" transition="in">
                                      <p:cBhvr>
                                        <p:cTn dur="1000"/>
                                        <p:tgtEl>
                                          <p:spTgt spid="40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7">
                                            <p:txEl>
                                              <p:pRg end="3" st="3"/>
                                            </p:txEl>
                                          </p:spTgt>
                                        </p:tgtEl>
                                        <p:attrNameLst>
                                          <p:attrName>style.visibility</p:attrName>
                                        </p:attrNameLst>
                                      </p:cBhvr>
                                      <p:to>
                                        <p:strVal val="visible"/>
                                      </p:to>
                                    </p:set>
                                    <p:animEffect filter="fade" transition="in">
                                      <p:cBhvr>
                                        <p:cTn dur="1000"/>
                                        <p:tgtEl>
                                          <p:spTgt spid="407">
                                            <p:txEl>
                                              <p:pRg end="3" st="3"/>
                                            </p:txEl>
                                          </p:spTgt>
                                        </p:tgtEl>
                                      </p:cBhvr>
                                    </p:animEffect>
                                  </p:childTnLst>
                                </p:cTn>
                              </p:par>
                              <p:par>
                                <p:cTn fill="hold" nodeType="withEffect" presetClass="entr" presetID="10" presetSubtype="0">
                                  <p:stCondLst>
                                    <p:cond delay="0"/>
                                  </p:stCondLst>
                                  <p:childTnLst>
                                    <p:set>
                                      <p:cBhvr>
                                        <p:cTn dur="1" fill="hold">
                                          <p:stCondLst>
                                            <p:cond delay="0"/>
                                          </p:stCondLst>
                                        </p:cTn>
                                        <p:tgtEl>
                                          <p:spTgt spid="413"/>
                                        </p:tgtEl>
                                        <p:attrNameLst>
                                          <p:attrName>style.visibility</p:attrName>
                                        </p:attrNameLst>
                                      </p:cBhvr>
                                      <p:to>
                                        <p:strVal val="visible"/>
                                      </p:to>
                                    </p:set>
                                    <p:animEffect filter="fade" transition="in">
                                      <p:cBhvr>
                                        <p:cTn dur="1000"/>
                                        <p:tgtEl>
                                          <p:spTgt spid="41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5"/>
                                        </p:tgtEl>
                                        <p:attrNameLst>
                                          <p:attrName>style.visibility</p:attrName>
                                        </p:attrNameLst>
                                      </p:cBhvr>
                                      <p:to>
                                        <p:strVal val="visible"/>
                                      </p:to>
                                    </p:set>
                                    <p:animEffect filter="fade" transition="in">
                                      <p:cBhvr>
                                        <p:cTn dur="1000"/>
                                        <p:tgtEl>
                                          <p:spTgt spid="415"/>
                                        </p:tgtEl>
                                      </p:cBhvr>
                                    </p:animEffect>
                                  </p:childTnLst>
                                </p:cTn>
                              </p:par>
                              <p:par>
                                <p:cTn fill="hold" nodeType="withEffect" presetClass="entr" presetID="10" presetSubtype="0">
                                  <p:stCondLst>
                                    <p:cond delay="0"/>
                                  </p:stCondLst>
                                  <p:childTnLst>
                                    <p:set>
                                      <p:cBhvr>
                                        <p:cTn dur="1" fill="hold">
                                          <p:stCondLst>
                                            <p:cond delay="0"/>
                                          </p:stCondLst>
                                        </p:cTn>
                                        <p:tgtEl>
                                          <p:spTgt spid="417"/>
                                        </p:tgtEl>
                                        <p:attrNameLst>
                                          <p:attrName>style.visibility</p:attrName>
                                        </p:attrNameLst>
                                      </p:cBhvr>
                                      <p:to>
                                        <p:strVal val="visible"/>
                                      </p:to>
                                    </p:set>
                                    <p:animEffect filter="fade" transition="in">
                                      <p:cBhvr>
                                        <p:cTn dur="1000"/>
                                        <p:tgtEl>
                                          <p:spTgt spid="41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4">
                                            <p:txEl>
                                              <p:pRg end="0" st="0"/>
                                            </p:txEl>
                                          </p:spTgt>
                                        </p:tgtEl>
                                        <p:attrNameLst>
                                          <p:attrName>style.visibility</p:attrName>
                                        </p:attrNameLst>
                                      </p:cBhvr>
                                      <p:to>
                                        <p:strVal val="visible"/>
                                      </p:to>
                                    </p:set>
                                    <p:animEffect filter="fade" transition="in">
                                      <p:cBhvr>
                                        <p:cTn dur="1000"/>
                                        <p:tgtEl>
                                          <p:spTgt spid="41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4">
                                            <p:txEl>
                                              <p:pRg end="1" st="1"/>
                                            </p:txEl>
                                          </p:spTgt>
                                        </p:tgtEl>
                                        <p:attrNameLst>
                                          <p:attrName>style.visibility</p:attrName>
                                        </p:attrNameLst>
                                      </p:cBhvr>
                                      <p:to>
                                        <p:strVal val="visible"/>
                                      </p:to>
                                    </p:set>
                                    <p:animEffect filter="fade" transition="in">
                                      <p:cBhvr>
                                        <p:cTn dur="1000"/>
                                        <p:tgtEl>
                                          <p:spTgt spid="414">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EFEFEF"/>
        </a:solidFill>
      </p:bgPr>
    </p:bg>
    <p:spTree>
      <p:nvGrpSpPr>
        <p:cNvPr id="421" name="Shape 421"/>
        <p:cNvGrpSpPr/>
        <p:nvPr/>
      </p:nvGrpSpPr>
      <p:grpSpPr>
        <a:xfrm>
          <a:off x="0" y="0"/>
          <a:ext cx="0" cy="0"/>
          <a:chOff x="0" y="0"/>
          <a:chExt cx="0" cy="0"/>
        </a:xfrm>
      </p:grpSpPr>
      <p:sp>
        <p:nvSpPr>
          <p:cNvPr id="422" name="Google Shape;422;p33"/>
          <p:cNvSpPr txBox="1"/>
          <p:nvPr/>
        </p:nvSpPr>
        <p:spPr>
          <a:xfrm>
            <a:off x="4781125" y="1031100"/>
            <a:ext cx="1193100" cy="229800"/>
          </a:xfrm>
          <a:prstGeom prst="rect">
            <a:avLst/>
          </a:prstGeom>
          <a:solidFill>
            <a:srgbClr val="EFEFE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33"/>
          <p:cNvSpPr txBox="1"/>
          <p:nvPr>
            <p:ph type="title"/>
          </p:nvPr>
        </p:nvSpPr>
        <p:spPr>
          <a:xfrm>
            <a:off x="1386025" y="695250"/>
            <a:ext cx="4588200" cy="901500"/>
          </a:xfrm>
          <a:prstGeom prst="rect">
            <a:avLst/>
          </a:prstGeom>
          <a:ln cap="flat" cmpd="sng" w="9525">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3000"/>
              <a:t>The Significance of our Parameters Over Time</a:t>
            </a:r>
            <a:endParaRPr sz="3000"/>
          </a:p>
        </p:txBody>
      </p:sp>
      <p:graphicFrame>
        <p:nvGraphicFramePr>
          <p:cNvPr id="424" name="Google Shape;424;p33"/>
          <p:cNvGraphicFramePr/>
          <p:nvPr/>
        </p:nvGraphicFramePr>
        <p:xfrm>
          <a:off x="6115475" y="1515075"/>
          <a:ext cx="3000000" cy="3000000"/>
        </p:xfrm>
        <a:graphic>
          <a:graphicData uri="http://schemas.openxmlformats.org/drawingml/2006/table">
            <a:tbl>
              <a:tblPr>
                <a:noFill/>
                <a:tableStyleId>{2F651508-98A2-42E6-8A76-728E67978884}</a:tableStyleId>
              </a:tblPr>
              <a:tblGrid>
                <a:gridCol w="1486325"/>
                <a:gridCol w="1486325"/>
              </a:tblGrid>
              <a:tr h="369850">
                <a:tc>
                  <a:txBody>
                    <a:bodyPr>
                      <a:noAutofit/>
                    </a:bodyPr>
                    <a:lstStyle/>
                    <a:p>
                      <a:pPr indent="0" lvl="0" marL="0" rtl="0" algn="l">
                        <a:spcBef>
                          <a:spcPts val="0"/>
                        </a:spcBef>
                        <a:spcAft>
                          <a:spcPts val="0"/>
                        </a:spcAft>
                        <a:buNone/>
                      </a:pPr>
                      <a:r>
                        <a:rPr lang="en">
                          <a:latin typeface="Quattrocento Sans"/>
                          <a:ea typeface="Quattrocento Sans"/>
                          <a:cs typeface="Quattrocento Sans"/>
                          <a:sym typeface="Quattrocento Sans"/>
                        </a:rPr>
                        <a:t>Parameter</a:t>
                      </a:r>
                      <a:endParaRPr>
                        <a:latin typeface="Quattrocento Sans"/>
                        <a:ea typeface="Quattrocento Sans"/>
                        <a:cs typeface="Quattrocento Sans"/>
                        <a:sym typeface="Quattrocento Sans"/>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
                          <a:latin typeface="Quattrocento Sans"/>
                          <a:ea typeface="Quattrocento Sans"/>
                          <a:cs typeface="Quattrocento Sans"/>
                          <a:sym typeface="Quattrocento Sans"/>
                        </a:rPr>
                        <a:t>Meaning</a:t>
                      </a:r>
                      <a:endParaRPr>
                        <a:latin typeface="Quattrocento Sans"/>
                        <a:ea typeface="Quattrocento Sans"/>
                        <a:cs typeface="Quattrocento Sans"/>
                        <a:sym typeface="Quattrocento Sans"/>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69850">
                <a:tc>
                  <a:txBody>
                    <a:bodyPr>
                      <a:noAutofit/>
                    </a:bodyPr>
                    <a:lstStyle/>
                    <a:p>
                      <a:pPr indent="0" lvl="0" marL="0" rtl="0" algn="l">
                        <a:spcBef>
                          <a:spcPts val="0"/>
                        </a:spcBef>
                        <a:spcAft>
                          <a:spcPts val="0"/>
                        </a:spcAft>
                        <a:buNone/>
                      </a:pPr>
                      <a:r>
                        <a:rPr lang="en">
                          <a:latin typeface="Quattrocento Sans"/>
                          <a:ea typeface="Quattrocento Sans"/>
                          <a:cs typeface="Quattrocento Sans"/>
                          <a:sym typeface="Quattrocento Sans"/>
                        </a:rPr>
                        <a:t>𝜆</a:t>
                      </a:r>
                      <a:endParaRPr>
                        <a:latin typeface="Quattrocento Sans"/>
                        <a:ea typeface="Quattrocento Sans"/>
                        <a:cs typeface="Quattrocento Sans"/>
                        <a:sym typeface="Quattrocento Sans"/>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
                          <a:latin typeface="Quattrocento Sans"/>
                          <a:ea typeface="Quattrocento Sans"/>
                          <a:cs typeface="Quattrocento Sans"/>
                          <a:sym typeface="Quattrocento Sans"/>
                        </a:rPr>
                        <a:t>Infection rate</a:t>
                      </a:r>
                      <a:endParaRPr>
                        <a:latin typeface="Quattrocento Sans"/>
                        <a:ea typeface="Quattrocento Sans"/>
                        <a:cs typeface="Quattrocento Sans"/>
                        <a:sym typeface="Quattrocento Sans"/>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567375">
                <a:tc>
                  <a:txBody>
                    <a:bodyPr>
                      <a:noAutofit/>
                    </a:bodyPr>
                    <a:lstStyle/>
                    <a:p>
                      <a:pPr indent="0" lvl="0" marL="0" rtl="0" algn="l">
                        <a:spcBef>
                          <a:spcPts val="0"/>
                        </a:spcBef>
                        <a:spcAft>
                          <a:spcPts val="0"/>
                        </a:spcAft>
                        <a:buClr>
                          <a:schemeClr val="dk1"/>
                        </a:buClr>
                        <a:buSzPts val="1100"/>
                        <a:buFont typeface="Arial"/>
                        <a:buNone/>
                      </a:pPr>
                      <a:r>
                        <a:rPr lang="en">
                          <a:solidFill>
                            <a:schemeClr val="dk1"/>
                          </a:solidFill>
                          <a:latin typeface="Quattrocento Sans"/>
                          <a:ea typeface="Quattrocento Sans"/>
                          <a:cs typeface="Quattrocento Sans"/>
                          <a:sym typeface="Quattrocento Sans"/>
                        </a:rPr>
                        <a:t>𝜔</a:t>
                      </a:r>
                      <a:endParaRPr>
                        <a:latin typeface="Quattrocento Sans"/>
                        <a:ea typeface="Quattrocento Sans"/>
                        <a:cs typeface="Quattrocento Sans"/>
                        <a:sym typeface="Quattrocento Sans"/>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
                          <a:latin typeface="Quattrocento Sans"/>
                          <a:ea typeface="Quattrocento Sans"/>
                          <a:cs typeface="Quattrocento Sans"/>
                          <a:sym typeface="Quattrocento Sans"/>
                        </a:rPr>
                        <a:t>Rate of deterioration</a:t>
                      </a:r>
                      <a:endParaRPr>
                        <a:latin typeface="Quattrocento Sans"/>
                        <a:ea typeface="Quattrocento Sans"/>
                        <a:cs typeface="Quattrocento Sans"/>
                        <a:sym typeface="Quattrocento Sans"/>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69850">
                <a:tc>
                  <a:txBody>
                    <a:bodyPr>
                      <a:noAutofit/>
                    </a:bodyPr>
                    <a:lstStyle/>
                    <a:p>
                      <a:pPr indent="0" lvl="0" marL="0" rtl="0" algn="l">
                        <a:spcBef>
                          <a:spcPts val="0"/>
                        </a:spcBef>
                        <a:spcAft>
                          <a:spcPts val="0"/>
                        </a:spcAft>
                        <a:buNone/>
                      </a:pPr>
                      <a:r>
                        <a:rPr lang="en">
                          <a:solidFill>
                            <a:schemeClr val="dk1"/>
                          </a:solidFill>
                          <a:latin typeface="Quattrocento Sans"/>
                          <a:ea typeface="Quattrocento Sans"/>
                          <a:cs typeface="Quattrocento Sans"/>
                          <a:sym typeface="Quattrocento Sans"/>
                        </a:rPr>
                        <a:t>𝜈</a:t>
                      </a:r>
                      <a:endParaRPr>
                        <a:latin typeface="Quattrocento Sans"/>
                        <a:ea typeface="Quattrocento Sans"/>
                        <a:cs typeface="Quattrocento Sans"/>
                        <a:sym typeface="Quattrocento Sans"/>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
                          <a:latin typeface="Quattrocento Sans"/>
                          <a:ea typeface="Quattrocento Sans"/>
                          <a:cs typeface="Quattrocento Sans"/>
                          <a:sym typeface="Quattrocento Sans"/>
                        </a:rPr>
                        <a:t>Vaccination rate</a:t>
                      </a:r>
                      <a:endParaRPr>
                        <a:latin typeface="Quattrocento Sans"/>
                        <a:ea typeface="Quattrocento Sans"/>
                        <a:cs typeface="Quattrocento Sans"/>
                        <a:sym typeface="Quattrocento Sans"/>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567375">
                <a:tc>
                  <a:txBody>
                    <a:bodyPr>
                      <a:noAutofit/>
                    </a:bodyPr>
                    <a:lstStyle/>
                    <a:p>
                      <a:pPr indent="0" lvl="0" marL="0" rtl="0" algn="l">
                        <a:spcBef>
                          <a:spcPts val="0"/>
                        </a:spcBef>
                        <a:spcAft>
                          <a:spcPts val="0"/>
                        </a:spcAft>
                        <a:buClr>
                          <a:schemeClr val="dk1"/>
                        </a:buClr>
                        <a:buSzPts val="1100"/>
                        <a:buFont typeface="Arial"/>
                        <a:buNone/>
                      </a:pPr>
                      <a:r>
                        <a:rPr lang="en">
                          <a:solidFill>
                            <a:schemeClr val="dk1"/>
                          </a:solidFill>
                          <a:latin typeface="Quattrocento Sans"/>
                          <a:ea typeface="Quattrocento Sans"/>
                          <a:cs typeface="Quattrocento Sans"/>
                          <a:sym typeface="Quattrocento Sans"/>
                        </a:rPr>
                        <a:t>𝜎</a:t>
                      </a:r>
                      <a:r>
                        <a:rPr baseline="-25000" lang="en">
                          <a:solidFill>
                            <a:schemeClr val="dk1"/>
                          </a:solidFill>
                          <a:latin typeface="Quattrocento Sans"/>
                          <a:ea typeface="Quattrocento Sans"/>
                          <a:cs typeface="Quattrocento Sans"/>
                          <a:sym typeface="Quattrocento Sans"/>
                        </a:rPr>
                        <a:t>C</a:t>
                      </a:r>
                      <a:endParaRPr>
                        <a:latin typeface="Quattrocento Sans"/>
                        <a:ea typeface="Quattrocento Sans"/>
                        <a:cs typeface="Quattrocento Sans"/>
                        <a:sym typeface="Quattrocento Sans"/>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
                          <a:latin typeface="Quattrocento Sans"/>
                          <a:ea typeface="Quattrocento Sans"/>
                          <a:cs typeface="Quattrocento Sans"/>
                          <a:sym typeface="Quattrocento Sans"/>
                        </a:rPr>
                        <a:t>Active treatment rate</a:t>
                      </a:r>
                      <a:endParaRPr>
                        <a:latin typeface="Quattrocento Sans"/>
                        <a:ea typeface="Quattrocento Sans"/>
                        <a:cs typeface="Quattrocento Sans"/>
                        <a:sym typeface="Quattrocento Sans"/>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567375">
                <a:tc>
                  <a:txBody>
                    <a:bodyPr>
                      <a:noAutofit/>
                    </a:bodyPr>
                    <a:lstStyle/>
                    <a:p>
                      <a:pPr indent="0" lvl="0" marL="0" rtl="0" algn="l">
                        <a:spcBef>
                          <a:spcPts val="0"/>
                        </a:spcBef>
                        <a:spcAft>
                          <a:spcPts val="0"/>
                        </a:spcAft>
                        <a:buNone/>
                      </a:pPr>
                      <a:r>
                        <a:rPr lang="en">
                          <a:latin typeface="Quattrocento Sans"/>
                          <a:ea typeface="Quattrocento Sans"/>
                          <a:cs typeface="Quattrocento Sans"/>
                          <a:sym typeface="Quattrocento Sans"/>
                        </a:rPr>
                        <a:t>𝜎</a:t>
                      </a:r>
                      <a:r>
                        <a:rPr baseline="-25000" lang="en">
                          <a:latin typeface="Quattrocento Sans"/>
                          <a:ea typeface="Quattrocento Sans"/>
                          <a:cs typeface="Quattrocento Sans"/>
                          <a:sym typeface="Quattrocento Sans"/>
                        </a:rPr>
                        <a:t>T</a:t>
                      </a:r>
                      <a:endParaRPr baseline="-25000">
                        <a:latin typeface="Quattrocento Sans"/>
                        <a:ea typeface="Quattrocento Sans"/>
                        <a:cs typeface="Quattrocento Sans"/>
                        <a:sym typeface="Quattrocento Sans"/>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
                          <a:latin typeface="Quattrocento Sans"/>
                          <a:ea typeface="Quattrocento Sans"/>
                          <a:cs typeface="Quattrocento Sans"/>
                          <a:sym typeface="Quattrocento Sans"/>
                        </a:rPr>
                        <a:t>Latent treatment rate</a:t>
                      </a:r>
                      <a:endParaRPr>
                        <a:latin typeface="Quattrocento Sans"/>
                        <a:ea typeface="Quattrocento Sans"/>
                        <a:cs typeface="Quattrocento Sans"/>
                        <a:sym typeface="Quattrocento Sans"/>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567375">
                <a:tc>
                  <a:txBody>
                    <a:bodyPr>
                      <a:noAutofit/>
                    </a:bodyPr>
                    <a:lstStyle/>
                    <a:p>
                      <a:pPr indent="0" lvl="0" marL="0" rtl="0" algn="l">
                        <a:spcBef>
                          <a:spcPts val="0"/>
                        </a:spcBef>
                        <a:spcAft>
                          <a:spcPts val="0"/>
                        </a:spcAft>
                        <a:buClr>
                          <a:schemeClr val="dk1"/>
                        </a:buClr>
                        <a:buSzPts val="1100"/>
                        <a:buFont typeface="Arial"/>
                        <a:buNone/>
                      </a:pPr>
                      <a:r>
                        <a:rPr lang="en">
                          <a:solidFill>
                            <a:schemeClr val="dk1"/>
                          </a:solidFill>
                          <a:latin typeface="Quattrocento Sans"/>
                          <a:ea typeface="Quattrocento Sans"/>
                          <a:cs typeface="Quattrocento Sans"/>
                          <a:sym typeface="Quattrocento Sans"/>
                        </a:rPr>
                        <a:t>𝜃</a:t>
                      </a:r>
                      <a:endParaRPr>
                        <a:latin typeface="Quattrocento Sans"/>
                        <a:ea typeface="Quattrocento Sans"/>
                        <a:cs typeface="Quattrocento Sans"/>
                        <a:sym typeface="Quattrocento Sans"/>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
                          <a:latin typeface="Quattrocento Sans"/>
                          <a:ea typeface="Quattrocento Sans"/>
                          <a:cs typeface="Quattrocento Sans"/>
                          <a:sym typeface="Quattrocento Sans"/>
                        </a:rPr>
                        <a:t>Relapse rate</a:t>
                      </a:r>
                      <a:endParaRPr>
                        <a:latin typeface="Quattrocento Sans"/>
                        <a:ea typeface="Quattrocento Sans"/>
                        <a:cs typeface="Quattrocento Sans"/>
                        <a:sym typeface="Quattrocento Sans"/>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grpSp>
        <p:nvGrpSpPr>
          <p:cNvPr id="425" name="Google Shape;425;p33"/>
          <p:cNvGrpSpPr/>
          <p:nvPr/>
        </p:nvGrpSpPr>
        <p:grpSpPr>
          <a:xfrm>
            <a:off x="795825" y="922650"/>
            <a:ext cx="453000" cy="453000"/>
            <a:chOff x="795825" y="922650"/>
            <a:chExt cx="453000" cy="453000"/>
          </a:xfrm>
        </p:grpSpPr>
        <p:sp>
          <p:nvSpPr>
            <p:cNvPr id="426" name="Google Shape;426;p33"/>
            <p:cNvSpPr/>
            <p:nvPr/>
          </p:nvSpPr>
          <p:spPr>
            <a:xfrm>
              <a:off x="795825" y="922650"/>
              <a:ext cx="453000" cy="453000"/>
            </a:xfrm>
            <a:prstGeom prst="ellipse">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33"/>
            <p:cNvSpPr/>
            <p:nvPr/>
          </p:nvSpPr>
          <p:spPr>
            <a:xfrm>
              <a:off x="795825" y="922650"/>
              <a:ext cx="453000" cy="453000"/>
            </a:xfrm>
            <a:prstGeom prst="ellipse">
              <a:avLst/>
            </a:prstGeom>
            <a:solidFill>
              <a:srgbClr val="FFCD00">
                <a:alpha val="72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428" name="Google Shape;428;p33" title="250_noHIV_model - Large.mov">
            <a:hlinkClick r:id="rId3"/>
          </p:cNvPr>
          <p:cNvPicPr preferRelativeResize="0"/>
          <p:nvPr/>
        </p:nvPicPr>
        <p:blipFill>
          <a:blip r:embed="rId4">
            <a:alphaModFix/>
          </a:blip>
          <a:stretch>
            <a:fillRect/>
          </a:stretch>
        </p:blipFill>
        <p:spPr>
          <a:xfrm>
            <a:off x="1248825" y="1669300"/>
            <a:ext cx="4572000" cy="3241950"/>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EFEFEF"/>
        </a:solidFill>
      </p:bgPr>
    </p:bg>
    <p:spTree>
      <p:nvGrpSpPr>
        <p:cNvPr id="432" name="Shape 432"/>
        <p:cNvGrpSpPr/>
        <p:nvPr/>
      </p:nvGrpSpPr>
      <p:grpSpPr>
        <a:xfrm>
          <a:off x="0" y="0"/>
          <a:ext cx="0" cy="0"/>
          <a:chOff x="0" y="0"/>
          <a:chExt cx="0" cy="0"/>
        </a:xfrm>
      </p:grpSpPr>
      <p:sp>
        <p:nvSpPr>
          <p:cNvPr id="433" name="Google Shape;433;p34"/>
          <p:cNvSpPr txBox="1"/>
          <p:nvPr/>
        </p:nvSpPr>
        <p:spPr>
          <a:xfrm>
            <a:off x="4789950" y="925050"/>
            <a:ext cx="1334400" cy="406500"/>
          </a:xfrm>
          <a:prstGeom prst="rect">
            <a:avLst/>
          </a:prstGeom>
          <a:solidFill>
            <a:srgbClr val="EFEFE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34"/>
          <p:cNvSpPr txBox="1"/>
          <p:nvPr/>
        </p:nvSpPr>
        <p:spPr>
          <a:xfrm>
            <a:off x="4259850" y="1057575"/>
            <a:ext cx="1193100" cy="229800"/>
          </a:xfrm>
          <a:prstGeom prst="rect">
            <a:avLst/>
          </a:prstGeom>
          <a:solidFill>
            <a:srgbClr val="EFEFE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34"/>
          <p:cNvSpPr txBox="1"/>
          <p:nvPr>
            <p:ph type="title"/>
          </p:nvPr>
        </p:nvSpPr>
        <p:spPr>
          <a:xfrm>
            <a:off x="1394850" y="718425"/>
            <a:ext cx="4729500" cy="908100"/>
          </a:xfrm>
          <a:prstGeom prst="rect">
            <a:avLst/>
          </a:prstGeom>
          <a:ln cap="flat" cmpd="sng" w="9525">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3000"/>
              <a:t>Methods of Targeting TB Based on our Results</a:t>
            </a:r>
            <a:endParaRPr sz="3000"/>
          </a:p>
        </p:txBody>
      </p:sp>
      <p:sp>
        <p:nvSpPr>
          <p:cNvPr id="436" name="Google Shape;436;p34"/>
          <p:cNvSpPr txBox="1"/>
          <p:nvPr/>
        </p:nvSpPr>
        <p:spPr>
          <a:xfrm>
            <a:off x="391275" y="4577425"/>
            <a:ext cx="2339400" cy="406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latin typeface="Quattrocento Sans"/>
                <a:ea typeface="Quattrocento Sans"/>
                <a:cs typeface="Quattrocento Sans"/>
                <a:sym typeface="Quattrocento Sans"/>
              </a:rPr>
              <a:t>Rate of infection (λ)</a:t>
            </a:r>
            <a:endParaRPr sz="1800">
              <a:latin typeface="Quattrocento Sans"/>
              <a:ea typeface="Quattrocento Sans"/>
              <a:cs typeface="Quattrocento Sans"/>
              <a:sym typeface="Quattrocento Sans"/>
            </a:endParaRPr>
          </a:p>
          <a:p>
            <a:pPr indent="0" lvl="0" marL="0" rtl="0" algn="l">
              <a:spcBef>
                <a:spcPts val="0"/>
              </a:spcBef>
              <a:spcAft>
                <a:spcPts val="0"/>
              </a:spcAft>
              <a:buNone/>
            </a:pPr>
            <a:r>
              <a:t/>
            </a:r>
            <a:endParaRPr sz="1800">
              <a:latin typeface="Quattrocento Sans"/>
              <a:ea typeface="Quattrocento Sans"/>
              <a:cs typeface="Quattrocento Sans"/>
              <a:sym typeface="Quattrocento Sans"/>
            </a:endParaRPr>
          </a:p>
          <a:p>
            <a:pPr indent="0" lvl="0" marL="0" rtl="0" algn="l">
              <a:spcBef>
                <a:spcPts val="0"/>
              </a:spcBef>
              <a:spcAft>
                <a:spcPts val="0"/>
              </a:spcAft>
              <a:buNone/>
            </a:pPr>
            <a:r>
              <a:t/>
            </a:r>
            <a:endParaRPr sz="1800">
              <a:latin typeface="Quattrocento Sans"/>
              <a:ea typeface="Quattrocento Sans"/>
              <a:cs typeface="Quattrocento Sans"/>
              <a:sym typeface="Quattrocento Sans"/>
            </a:endParaRPr>
          </a:p>
        </p:txBody>
      </p:sp>
      <p:sp>
        <p:nvSpPr>
          <p:cNvPr id="437" name="Google Shape;437;p34"/>
          <p:cNvSpPr txBox="1"/>
          <p:nvPr/>
        </p:nvSpPr>
        <p:spPr>
          <a:xfrm>
            <a:off x="3326213" y="4417825"/>
            <a:ext cx="2574000" cy="725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latin typeface="Quattrocento Sans"/>
                <a:ea typeface="Quattrocento Sans"/>
                <a:cs typeface="Quattrocento Sans"/>
                <a:sym typeface="Quattrocento Sans"/>
              </a:rPr>
              <a:t>Latent treatment (</a:t>
            </a:r>
            <a:r>
              <a:rPr lang="en" sz="1800">
                <a:latin typeface="Quattrocento Sans"/>
                <a:ea typeface="Quattrocento Sans"/>
                <a:cs typeface="Quattrocento Sans"/>
                <a:sym typeface="Quattrocento Sans"/>
              </a:rPr>
              <a:t>𝜎</a:t>
            </a:r>
            <a:r>
              <a:rPr baseline="-25000" lang="en" sz="1800">
                <a:latin typeface="Quattrocento Sans"/>
                <a:ea typeface="Quattrocento Sans"/>
                <a:cs typeface="Quattrocento Sans"/>
                <a:sym typeface="Quattrocento Sans"/>
              </a:rPr>
              <a:t>c</a:t>
            </a:r>
            <a:r>
              <a:rPr lang="en" sz="1800">
                <a:latin typeface="Quattrocento Sans"/>
                <a:ea typeface="Quattrocento Sans"/>
                <a:cs typeface="Quattrocento Sans"/>
                <a:sym typeface="Quattrocento Sans"/>
              </a:rPr>
              <a:t>)</a:t>
            </a:r>
            <a:endParaRPr sz="1800">
              <a:latin typeface="Quattrocento Sans"/>
              <a:ea typeface="Quattrocento Sans"/>
              <a:cs typeface="Quattrocento Sans"/>
              <a:sym typeface="Quattrocento Sans"/>
            </a:endParaRPr>
          </a:p>
          <a:p>
            <a:pPr indent="0" lvl="0" marL="0" rtl="0" algn="ctr">
              <a:spcBef>
                <a:spcPts val="0"/>
              </a:spcBef>
              <a:spcAft>
                <a:spcPts val="0"/>
              </a:spcAft>
              <a:buNone/>
            </a:pPr>
            <a:r>
              <a:rPr lang="en" sz="1800">
                <a:latin typeface="Quattrocento Sans"/>
                <a:ea typeface="Quattrocento Sans"/>
                <a:cs typeface="Quattrocento Sans"/>
                <a:sym typeface="Quattrocento Sans"/>
              </a:rPr>
              <a:t>Vaccination rate (</a:t>
            </a:r>
            <a:r>
              <a:rPr lang="en" sz="1800">
                <a:solidFill>
                  <a:schemeClr val="dk1"/>
                </a:solidFill>
                <a:latin typeface="Quattrocento Sans"/>
                <a:ea typeface="Quattrocento Sans"/>
                <a:cs typeface="Quattrocento Sans"/>
                <a:sym typeface="Quattrocento Sans"/>
              </a:rPr>
              <a:t>𝜈</a:t>
            </a:r>
            <a:r>
              <a:rPr lang="en" sz="1800">
                <a:latin typeface="Quattrocento Sans"/>
                <a:ea typeface="Quattrocento Sans"/>
                <a:cs typeface="Quattrocento Sans"/>
                <a:sym typeface="Quattrocento Sans"/>
              </a:rPr>
              <a:t>)</a:t>
            </a:r>
            <a:endParaRPr sz="1800">
              <a:latin typeface="Quattrocento Sans"/>
              <a:ea typeface="Quattrocento Sans"/>
              <a:cs typeface="Quattrocento Sans"/>
              <a:sym typeface="Quattrocento Sans"/>
            </a:endParaRPr>
          </a:p>
          <a:p>
            <a:pPr indent="0" lvl="0" marL="0" rtl="0" algn="l">
              <a:spcBef>
                <a:spcPts val="0"/>
              </a:spcBef>
              <a:spcAft>
                <a:spcPts val="0"/>
              </a:spcAft>
              <a:buNone/>
            </a:pPr>
            <a:r>
              <a:t/>
            </a:r>
            <a:endParaRPr sz="1800">
              <a:latin typeface="Quattrocento Sans"/>
              <a:ea typeface="Quattrocento Sans"/>
              <a:cs typeface="Quattrocento Sans"/>
              <a:sym typeface="Quattrocento Sans"/>
            </a:endParaRPr>
          </a:p>
          <a:p>
            <a:pPr indent="0" lvl="0" marL="0" rtl="0" algn="l">
              <a:spcBef>
                <a:spcPts val="0"/>
              </a:spcBef>
              <a:spcAft>
                <a:spcPts val="0"/>
              </a:spcAft>
              <a:buNone/>
            </a:pPr>
            <a:r>
              <a:t/>
            </a:r>
            <a:endParaRPr sz="1800">
              <a:latin typeface="Quattrocento Sans"/>
              <a:ea typeface="Quattrocento Sans"/>
              <a:cs typeface="Quattrocento Sans"/>
              <a:sym typeface="Quattrocento Sans"/>
            </a:endParaRPr>
          </a:p>
        </p:txBody>
      </p:sp>
      <p:sp>
        <p:nvSpPr>
          <p:cNvPr id="438" name="Google Shape;438;p34"/>
          <p:cNvSpPr txBox="1"/>
          <p:nvPr/>
        </p:nvSpPr>
        <p:spPr>
          <a:xfrm>
            <a:off x="6624763" y="4534375"/>
            <a:ext cx="2081400" cy="492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latin typeface="Quattrocento Sans"/>
                <a:ea typeface="Quattrocento Sans"/>
                <a:cs typeface="Quattrocento Sans"/>
                <a:sym typeface="Quattrocento Sans"/>
              </a:rPr>
              <a:t>Relapse Rate (θ)</a:t>
            </a:r>
            <a:endParaRPr sz="1800">
              <a:latin typeface="Quattrocento Sans"/>
              <a:ea typeface="Quattrocento Sans"/>
              <a:cs typeface="Quattrocento Sans"/>
              <a:sym typeface="Quattrocento Sans"/>
            </a:endParaRPr>
          </a:p>
        </p:txBody>
      </p:sp>
      <p:grpSp>
        <p:nvGrpSpPr>
          <p:cNvPr id="439" name="Google Shape;439;p34"/>
          <p:cNvGrpSpPr/>
          <p:nvPr/>
        </p:nvGrpSpPr>
        <p:grpSpPr>
          <a:xfrm>
            <a:off x="795825" y="922650"/>
            <a:ext cx="453000" cy="453000"/>
            <a:chOff x="795825" y="922650"/>
            <a:chExt cx="453000" cy="453000"/>
          </a:xfrm>
        </p:grpSpPr>
        <p:sp>
          <p:nvSpPr>
            <p:cNvPr id="440" name="Google Shape;440;p34"/>
            <p:cNvSpPr/>
            <p:nvPr/>
          </p:nvSpPr>
          <p:spPr>
            <a:xfrm>
              <a:off x="795825" y="922650"/>
              <a:ext cx="453000" cy="453000"/>
            </a:xfrm>
            <a:prstGeom prst="ellipse">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34"/>
            <p:cNvSpPr/>
            <p:nvPr/>
          </p:nvSpPr>
          <p:spPr>
            <a:xfrm>
              <a:off x="795825" y="922650"/>
              <a:ext cx="453000" cy="453000"/>
            </a:xfrm>
            <a:prstGeom prst="ellipse">
              <a:avLst/>
            </a:prstGeom>
            <a:solidFill>
              <a:srgbClr val="FFCD00">
                <a:alpha val="72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442" name="Google Shape;442;p34"/>
          <p:cNvPicPr preferRelativeResize="0"/>
          <p:nvPr/>
        </p:nvPicPr>
        <p:blipFill>
          <a:blip r:embed="rId3">
            <a:alphaModFix/>
          </a:blip>
          <a:stretch>
            <a:fillRect/>
          </a:stretch>
        </p:blipFill>
        <p:spPr>
          <a:xfrm>
            <a:off x="203550" y="1773388"/>
            <a:ext cx="2714850" cy="2714850"/>
          </a:xfrm>
          <a:prstGeom prst="rect">
            <a:avLst/>
          </a:prstGeom>
          <a:noFill/>
          <a:ln cap="flat" cmpd="sng" w="28575">
            <a:solidFill>
              <a:srgbClr val="000000"/>
            </a:solidFill>
            <a:prstDash val="solid"/>
            <a:round/>
            <a:headEnd len="sm" w="sm" type="none"/>
            <a:tailEnd len="sm" w="sm" type="none"/>
          </a:ln>
        </p:spPr>
      </p:pic>
      <p:pic>
        <p:nvPicPr>
          <p:cNvPr id="443" name="Google Shape;443;p34"/>
          <p:cNvPicPr preferRelativeResize="0"/>
          <p:nvPr/>
        </p:nvPicPr>
        <p:blipFill>
          <a:blip r:embed="rId4">
            <a:alphaModFix/>
          </a:blip>
          <a:stretch>
            <a:fillRect/>
          </a:stretch>
        </p:blipFill>
        <p:spPr>
          <a:xfrm>
            <a:off x="3255812" y="1773388"/>
            <a:ext cx="2714850" cy="2714850"/>
          </a:xfrm>
          <a:prstGeom prst="rect">
            <a:avLst/>
          </a:prstGeom>
          <a:noFill/>
          <a:ln cap="flat" cmpd="sng" w="28575">
            <a:solidFill>
              <a:srgbClr val="000000"/>
            </a:solidFill>
            <a:prstDash val="solid"/>
            <a:round/>
            <a:headEnd len="sm" w="sm" type="none"/>
            <a:tailEnd len="sm" w="sm" type="none"/>
          </a:ln>
        </p:spPr>
      </p:pic>
      <p:pic>
        <p:nvPicPr>
          <p:cNvPr id="444" name="Google Shape;444;p34"/>
          <p:cNvPicPr preferRelativeResize="0"/>
          <p:nvPr/>
        </p:nvPicPr>
        <p:blipFill>
          <a:blip r:embed="rId5">
            <a:alphaModFix/>
          </a:blip>
          <a:stretch>
            <a:fillRect/>
          </a:stretch>
        </p:blipFill>
        <p:spPr>
          <a:xfrm>
            <a:off x="6308050" y="1773400"/>
            <a:ext cx="2714850" cy="2714850"/>
          </a:xfrm>
          <a:prstGeom prst="rect">
            <a:avLst/>
          </a:prstGeom>
          <a:noFill/>
          <a:ln cap="flat" cmpd="sng" w="28575">
            <a:solidFill>
              <a:srgbClr val="000000"/>
            </a:solidFill>
            <a:prstDash val="solid"/>
            <a:round/>
            <a:headEnd len="sm" w="sm" type="none"/>
            <a:tailEnd len="sm" w="sm" type="none"/>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2"/>
                                        </p:tgtEl>
                                        <p:attrNameLst>
                                          <p:attrName>style.visibility</p:attrName>
                                        </p:attrNameLst>
                                      </p:cBhvr>
                                      <p:to>
                                        <p:strVal val="visible"/>
                                      </p:to>
                                    </p:set>
                                    <p:animEffect filter="fade" transition="in">
                                      <p:cBhvr>
                                        <p:cTn dur="1000"/>
                                        <p:tgtEl>
                                          <p:spTgt spid="442"/>
                                        </p:tgtEl>
                                      </p:cBhvr>
                                    </p:animEffect>
                                  </p:childTnLst>
                                </p:cTn>
                              </p:par>
                              <p:par>
                                <p:cTn fill="hold" nodeType="withEffect" presetClass="entr" presetID="10" presetSubtype="0">
                                  <p:stCondLst>
                                    <p:cond delay="0"/>
                                  </p:stCondLst>
                                  <p:childTnLst>
                                    <p:set>
                                      <p:cBhvr>
                                        <p:cTn dur="1" fill="hold">
                                          <p:stCondLst>
                                            <p:cond delay="0"/>
                                          </p:stCondLst>
                                        </p:cTn>
                                        <p:tgtEl>
                                          <p:spTgt spid="436"/>
                                        </p:tgtEl>
                                        <p:attrNameLst>
                                          <p:attrName>style.visibility</p:attrName>
                                        </p:attrNameLst>
                                      </p:cBhvr>
                                      <p:to>
                                        <p:strVal val="visible"/>
                                      </p:to>
                                    </p:set>
                                    <p:animEffect filter="fade" transition="in">
                                      <p:cBhvr>
                                        <p:cTn dur="1000"/>
                                        <p:tgtEl>
                                          <p:spTgt spid="43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3"/>
                                        </p:tgtEl>
                                        <p:attrNameLst>
                                          <p:attrName>style.visibility</p:attrName>
                                        </p:attrNameLst>
                                      </p:cBhvr>
                                      <p:to>
                                        <p:strVal val="visible"/>
                                      </p:to>
                                    </p:set>
                                    <p:animEffect filter="fade" transition="in">
                                      <p:cBhvr>
                                        <p:cTn dur="1000"/>
                                        <p:tgtEl>
                                          <p:spTgt spid="443"/>
                                        </p:tgtEl>
                                      </p:cBhvr>
                                    </p:animEffect>
                                  </p:childTnLst>
                                </p:cTn>
                              </p:par>
                              <p:par>
                                <p:cTn fill="hold" nodeType="withEffect" presetClass="entr" presetID="10" presetSubtype="0">
                                  <p:stCondLst>
                                    <p:cond delay="0"/>
                                  </p:stCondLst>
                                  <p:childTnLst>
                                    <p:set>
                                      <p:cBhvr>
                                        <p:cTn dur="1" fill="hold">
                                          <p:stCondLst>
                                            <p:cond delay="0"/>
                                          </p:stCondLst>
                                        </p:cTn>
                                        <p:tgtEl>
                                          <p:spTgt spid="437"/>
                                        </p:tgtEl>
                                        <p:attrNameLst>
                                          <p:attrName>style.visibility</p:attrName>
                                        </p:attrNameLst>
                                      </p:cBhvr>
                                      <p:to>
                                        <p:strVal val="visible"/>
                                      </p:to>
                                    </p:set>
                                    <p:animEffect filter="fade" transition="in">
                                      <p:cBhvr>
                                        <p:cTn dur="1000"/>
                                        <p:tgtEl>
                                          <p:spTgt spid="43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4"/>
                                        </p:tgtEl>
                                        <p:attrNameLst>
                                          <p:attrName>style.visibility</p:attrName>
                                        </p:attrNameLst>
                                      </p:cBhvr>
                                      <p:to>
                                        <p:strVal val="visible"/>
                                      </p:to>
                                    </p:set>
                                    <p:animEffect filter="fade" transition="in">
                                      <p:cBhvr>
                                        <p:cTn dur="1000"/>
                                        <p:tgtEl>
                                          <p:spTgt spid="444"/>
                                        </p:tgtEl>
                                      </p:cBhvr>
                                    </p:animEffect>
                                  </p:childTnLst>
                                </p:cTn>
                              </p:par>
                              <p:par>
                                <p:cTn fill="hold" nodeType="withEffect" presetClass="entr" presetID="10" presetSubtype="0">
                                  <p:stCondLst>
                                    <p:cond delay="0"/>
                                  </p:stCondLst>
                                  <p:childTnLst>
                                    <p:set>
                                      <p:cBhvr>
                                        <p:cTn dur="1" fill="hold">
                                          <p:stCondLst>
                                            <p:cond delay="0"/>
                                          </p:stCondLst>
                                        </p:cTn>
                                        <p:tgtEl>
                                          <p:spTgt spid="438"/>
                                        </p:tgtEl>
                                        <p:attrNameLst>
                                          <p:attrName>style.visibility</p:attrName>
                                        </p:attrNameLst>
                                      </p:cBhvr>
                                      <p:to>
                                        <p:strVal val="visible"/>
                                      </p:to>
                                    </p:set>
                                    <p:animEffect filter="fade" transition="in">
                                      <p:cBhvr>
                                        <p:cTn dur="1000"/>
                                        <p:tgtEl>
                                          <p:spTgt spid="43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EFEFEF"/>
        </a:solidFill>
      </p:bgPr>
    </p:bg>
    <p:spTree>
      <p:nvGrpSpPr>
        <p:cNvPr id="448" name="Shape 448"/>
        <p:cNvGrpSpPr/>
        <p:nvPr/>
      </p:nvGrpSpPr>
      <p:grpSpPr>
        <a:xfrm>
          <a:off x="0" y="0"/>
          <a:ext cx="0" cy="0"/>
          <a:chOff x="0" y="0"/>
          <a:chExt cx="0" cy="0"/>
        </a:xfrm>
      </p:grpSpPr>
      <p:sp>
        <p:nvSpPr>
          <p:cNvPr id="449" name="Google Shape;449;p35"/>
          <p:cNvSpPr txBox="1"/>
          <p:nvPr/>
        </p:nvSpPr>
        <p:spPr>
          <a:xfrm>
            <a:off x="5143650" y="929400"/>
            <a:ext cx="1908900" cy="397800"/>
          </a:xfrm>
          <a:prstGeom prst="rect">
            <a:avLst/>
          </a:prstGeom>
          <a:solidFill>
            <a:srgbClr val="EFEFE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35"/>
          <p:cNvSpPr txBox="1"/>
          <p:nvPr/>
        </p:nvSpPr>
        <p:spPr>
          <a:xfrm>
            <a:off x="4259850" y="1057575"/>
            <a:ext cx="1193100" cy="229800"/>
          </a:xfrm>
          <a:prstGeom prst="rect">
            <a:avLst/>
          </a:prstGeom>
          <a:solidFill>
            <a:srgbClr val="EFEFE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35"/>
          <p:cNvSpPr txBox="1"/>
          <p:nvPr>
            <p:ph type="title"/>
          </p:nvPr>
        </p:nvSpPr>
        <p:spPr>
          <a:xfrm>
            <a:off x="1394850" y="891900"/>
            <a:ext cx="5657700" cy="472800"/>
          </a:xfrm>
          <a:prstGeom prst="rect">
            <a:avLst/>
          </a:prstGeom>
          <a:ln cap="flat" cmpd="sng" w="9525">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3000"/>
              <a:t>Where Do We Go From Here?</a:t>
            </a:r>
            <a:endParaRPr sz="3000"/>
          </a:p>
        </p:txBody>
      </p:sp>
      <p:sp>
        <p:nvSpPr>
          <p:cNvPr id="452" name="Google Shape;452;p35"/>
          <p:cNvSpPr txBox="1"/>
          <p:nvPr>
            <p:ph idx="1" type="body"/>
          </p:nvPr>
        </p:nvSpPr>
        <p:spPr>
          <a:xfrm>
            <a:off x="1394850" y="1457374"/>
            <a:ext cx="6809700" cy="2746500"/>
          </a:xfrm>
          <a:prstGeom prst="rect">
            <a:avLst/>
          </a:prstGeom>
        </p:spPr>
        <p:txBody>
          <a:bodyPr anchorCtr="0" anchor="t" bIns="91425" lIns="91425" spcFirstLastPara="1" rIns="91425" wrap="square" tIns="91425">
            <a:noAutofit/>
          </a:bodyPr>
          <a:lstStyle/>
          <a:p>
            <a:pPr indent="-368300" lvl="0" marL="457200" rtl="0" algn="l">
              <a:lnSpc>
                <a:spcPct val="115000"/>
              </a:lnSpc>
              <a:spcBef>
                <a:spcPts val="600"/>
              </a:spcBef>
              <a:spcAft>
                <a:spcPts val="0"/>
              </a:spcAft>
              <a:buClr>
                <a:srgbClr val="000000"/>
              </a:buClr>
              <a:buSzPts val="2200"/>
              <a:buChar char="●"/>
            </a:pPr>
            <a:r>
              <a:rPr lang="en" sz="2200"/>
              <a:t>How can we make a more comprehensive model?</a:t>
            </a:r>
            <a:endParaRPr sz="900"/>
          </a:p>
          <a:p>
            <a:pPr indent="-368300" lvl="0" marL="457200" rtl="0" algn="l">
              <a:lnSpc>
                <a:spcPct val="115000"/>
              </a:lnSpc>
              <a:spcBef>
                <a:spcPts val="0"/>
              </a:spcBef>
              <a:spcAft>
                <a:spcPts val="0"/>
              </a:spcAft>
              <a:buClr>
                <a:srgbClr val="000000"/>
              </a:buClr>
              <a:buSzPts val="2200"/>
              <a:buChar char="●"/>
            </a:pPr>
            <a:r>
              <a:rPr lang="en" sz="2200"/>
              <a:t>TB/HIV co-infection model</a:t>
            </a:r>
            <a:endParaRPr sz="2200"/>
          </a:p>
          <a:p>
            <a:pPr indent="-368300" lvl="1" marL="914400" rtl="0" algn="l">
              <a:lnSpc>
                <a:spcPct val="115000"/>
              </a:lnSpc>
              <a:spcBef>
                <a:spcPts val="0"/>
              </a:spcBef>
              <a:spcAft>
                <a:spcPts val="0"/>
              </a:spcAft>
              <a:buClr>
                <a:srgbClr val="000000"/>
              </a:buClr>
              <a:buSzPts val="2200"/>
              <a:buChar char="○"/>
            </a:pPr>
            <a:r>
              <a:rPr lang="en" sz="2200"/>
              <a:t>To more accurately show population dynamics of a TB epidemic in an environment where HIV is prevalent</a:t>
            </a:r>
            <a:endParaRPr sz="2200"/>
          </a:p>
          <a:p>
            <a:pPr indent="-368300" lvl="1" marL="914400" rtl="0" algn="l">
              <a:lnSpc>
                <a:spcPct val="115000"/>
              </a:lnSpc>
              <a:spcBef>
                <a:spcPts val="0"/>
              </a:spcBef>
              <a:spcAft>
                <a:spcPts val="0"/>
              </a:spcAft>
              <a:buClr>
                <a:srgbClr val="000000"/>
              </a:buClr>
              <a:buSzPts val="2200"/>
              <a:buChar char="○"/>
            </a:pPr>
            <a:r>
              <a:rPr lang="en" sz="2200"/>
              <a:t>people with HIV = more likely to die from TB than AIDS</a:t>
            </a:r>
            <a:endParaRPr sz="2200"/>
          </a:p>
        </p:txBody>
      </p:sp>
      <p:grpSp>
        <p:nvGrpSpPr>
          <p:cNvPr id="453" name="Google Shape;453;p35"/>
          <p:cNvGrpSpPr/>
          <p:nvPr/>
        </p:nvGrpSpPr>
        <p:grpSpPr>
          <a:xfrm>
            <a:off x="795825" y="922650"/>
            <a:ext cx="453000" cy="453000"/>
            <a:chOff x="795825" y="922650"/>
            <a:chExt cx="453000" cy="453000"/>
          </a:xfrm>
        </p:grpSpPr>
        <p:sp>
          <p:nvSpPr>
            <p:cNvPr id="454" name="Google Shape;454;p35"/>
            <p:cNvSpPr/>
            <p:nvPr/>
          </p:nvSpPr>
          <p:spPr>
            <a:xfrm>
              <a:off x="795825" y="922650"/>
              <a:ext cx="453000" cy="453000"/>
            </a:xfrm>
            <a:prstGeom prst="ellipse">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35"/>
            <p:cNvSpPr/>
            <p:nvPr/>
          </p:nvSpPr>
          <p:spPr>
            <a:xfrm>
              <a:off x="795825" y="922650"/>
              <a:ext cx="453000" cy="453000"/>
            </a:xfrm>
            <a:prstGeom prst="ellipse">
              <a:avLst/>
            </a:prstGeom>
            <a:solidFill>
              <a:srgbClr val="FFCD00">
                <a:alpha val="72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2">
                                            <p:txEl>
                                              <p:pRg end="0" st="0"/>
                                            </p:txEl>
                                          </p:spTgt>
                                        </p:tgtEl>
                                        <p:attrNameLst>
                                          <p:attrName>style.visibility</p:attrName>
                                        </p:attrNameLst>
                                      </p:cBhvr>
                                      <p:to>
                                        <p:strVal val="visible"/>
                                      </p:to>
                                    </p:set>
                                    <p:animEffect filter="fade" transition="in">
                                      <p:cBhvr>
                                        <p:cTn dur="1000"/>
                                        <p:tgtEl>
                                          <p:spTgt spid="45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2">
                                            <p:txEl>
                                              <p:pRg end="1" st="1"/>
                                            </p:txEl>
                                          </p:spTgt>
                                        </p:tgtEl>
                                        <p:attrNameLst>
                                          <p:attrName>style.visibility</p:attrName>
                                        </p:attrNameLst>
                                      </p:cBhvr>
                                      <p:to>
                                        <p:strVal val="visible"/>
                                      </p:to>
                                    </p:set>
                                    <p:animEffect filter="fade" transition="in">
                                      <p:cBhvr>
                                        <p:cTn dur="1000"/>
                                        <p:tgtEl>
                                          <p:spTgt spid="45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2">
                                            <p:txEl>
                                              <p:pRg end="2" st="2"/>
                                            </p:txEl>
                                          </p:spTgt>
                                        </p:tgtEl>
                                        <p:attrNameLst>
                                          <p:attrName>style.visibility</p:attrName>
                                        </p:attrNameLst>
                                      </p:cBhvr>
                                      <p:to>
                                        <p:strVal val="visible"/>
                                      </p:to>
                                    </p:set>
                                    <p:animEffect filter="fade" transition="in">
                                      <p:cBhvr>
                                        <p:cTn dur="1000"/>
                                        <p:tgtEl>
                                          <p:spTgt spid="45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2">
                                            <p:txEl>
                                              <p:pRg end="3" st="3"/>
                                            </p:txEl>
                                          </p:spTgt>
                                        </p:tgtEl>
                                        <p:attrNameLst>
                                          <p:attrName>style.visibility</p:attrName>
                                        </p:attrNameLst>
                                      </p:cBhvr>
                                      <p:to>
                                        <p:strVal val="visible"/>
                                      </p:to>
                                    </p:set>
                                    <p:animEffect filter="fade" transition="in">
                                      <p:cBhvr>
                                        <p:cTn dur="1000"/>
                                        <p:tgtEl>
                                          <p:spTgt spid="452">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EFEFEF"/>
        </a:solidFill>
      </p:bgPr>
    </p:bg>
    <p:spTree>
      <p:nvGrpSpPr>
        <p:cNvPr id="459" name="Shape 459"/>
        <p:cNvGrpSpPr/>
        <p:nvPr/>
      </p:nvGrpSpPr>
      <p:grpSpPr>
        <a:xfrm>
          <a:off x="0" y="0"/>
          <a:ext cx="0" cy="0"/>
          <a:chOff x="0" y="0"/>
          <a:chExt cx="0" cy="0"/>
        </a:xfrm>
      </p:grpSpPr>
      <p:sp>
        <p:nvSpPr>
          <p:cNvPr id="460" name="Google Shape;460;p36"/>
          <p:cNvSpPr txBox="1"/>
          <p:nvPr/>
        </p:nvSpPr>
        <p:spPr>
          <a:xfrm>
            <a:off x="6875850" y="1013400"/>
            <a:ext cx="318000" cy="229800"/>
          </a:xfrm>
          <a:prstGeom prst="rect">
            <a:avLst/>
          </a:prstGeom>
          <a:solidFill>
            <a:srgbClr val="EFEFE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36"/>
          <p:cNvSpPr txBox="1"/>
          <p:nvPr/>
        </p:nvSpPr>
        <p:spPr>
          <a:xfrm>
            <a:off x="5143650" y="929400"/>
            <a:ext cx="1908900" cy="397800"/>
          </a:xfrm>
          <a:prstGeom prst="rect">
            <a:avLst/>
          </a:prstGeom>
          <a:solidFill>
            <a:srgbClr val="EFEFE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36"/>
          <p:cNvSpPr txBox="1"/>
          <p:nvPr/>
        </p:nvSpPr>
        <p:spPr>
          <a:xfrm>
            <a:off x="4259850" y="1057575"/>
            <a:ext cx="1193100" cy="229800"/>
          </a:xfrm>
          <a:prstGeom prst="rect">
            <a:avLst/>
          </a:prstGeom>
          <a:solidFill>
            <a:srgbClr val="EFEFE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36"/>
          <p:cNvSpPr txBox="1"/>
          <p:nvPr>
            <p:ph type="title"/>
          </p:nvPr>
        </p:nvSpPr>
        <p:spPr>
          <a:xfrm>
            <a:off x="1377150" y="885300"/>
            <a:ext cx="5816700" cy="486000"/>
          </a:xfrm>
          <a:prstGeom prst="rect">
            <a:avLst/>
          </a:prstGeom>
          <a:ln cap="flat" cmpd="sng" w="9525">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3000"/>
              <a:t>Assumptions For This Model</a:t>
            </a:r>
            <a:endParaRPr sz="3000"/>
          </a:p>
        </p:txBody>
      </p:sp>
      <p:sp>
        <p:nvSpPr>
          <p:cNvPr id="464" name="Google Shape;464;p36"/>
          <p:cNvSpPr txBox="1"/>
          <p:nvPr>
            <p:ph idx="1" type="body"/>
          </p:nvPr>
        </p:nvSpPr>
        <p:spPr>
          <a:xfrm>
            <a:off x="1167150" y="1660625"/>
            <a:ext cx="6809700" cy="2191200"/>
          </a:xfrm>
          <a:prstGeom prst="rect">
            <a:avLst/>
          </a:prstGeom>
        </p:spPr>
        <p:txBody>
          <a:bodyPr anchorCtr="0" anchor="t" bIns="91425" lIns="91425" spcFirstLastPara="1" rIns="91425" wrap="square" tIns="91425">
            <a:noAutofit/>
          </a:bodyPr>
          <a:lstStyle/>
          <a:p>
            <a:pPr indent="-368300" lvl="0" marL="457200" rtl="0" algn="l">
              <a:lnSpc>
                <a:spcPct val="115000"/>
              </a:lnSpc>
              <a:spcBef>
                <a:spcPts val="600"/>
              </a:spcBef>
              <a:spcAft>
                <a:spcPts val="0"/>
              </a:spcAft>
              <a:buClr>
                <a:schemeClr val="dk1"/>
              </a:buClr>
              <a:buSzPts val="2200"/>
              <a:buChar char="●"/>
            </a:pPr>
            <a:r>
              <a:rPr lang="en" sz="2200">
                <a:solidFill>
                  <a:schemeClr val="dk1"/>
                </a:solidFill>
              </a:rPr>
              <a:t>Every person is born susceptible</a:t>
            </a:r>
            <a:endParaRPr sz="2200">
              <a:solidFill>
                <a:schemeClr val="dk1"/>
              </a:solidFill>
            </a:endParaRPr>
          </a:p>
          <a:p>
            <a:pPr indent="-368300" lvl="0" marL="457200" rtl="0" algn="l">
              <a:lnSpc>
                <a:spcPct val="115000"/>
              </a:lnSpc>
              <a:spcBef>
                <a:spcPts val="0"/>
              </a:spcBef>
              <a:spcAft>
                <a:spcPts val="0"/>
              </a:spcAft>
              <a:buClr>
                <a:schemeClr val="dk1"/>
              </a:buClr>
              <a:buSzPts val="2200"/>
              <a:buChar char="●"/>
            </a:pPr>
            <a:r>
              <a:rPr lang="en" sz="2200">
                <a:solidFill>
                  <a:schemeClr val="dk1"/>
                </a:solidFill>
              </a:rPr>
              <a:t>Vaccinations have a 50% efficacy</a:t>
            </a:r>
            <a:endParaRPr sz="2200">
              <a:solidFill>
                <a:schemeClr val="dk1"/>
              </a:solidFill>
            </a:endParaRPr>
          </a:p>
          <a:p>
            <a:pPr indent="-368300" lvl="0" marL="457200" rtl="0" algn="l">
              <a:lnSpc>
                <a:spcPct val="115000"/>
              </a:lnSpc>
              <a:spcBef>
                <a:spcPts val="0"/>
              </a:spcBef>
              <a:spcAft>
                <a:spcPts val="0"/>
              </a:spcAft>
              <a:buClr>
                <a:schemeClr val="dk1"/>
              </a:buClr>
              <a:buSzPts val="2200"/>
              <a:buChar char="●"/>
            </a:pPr>
            <a:r>
              <a:rPr lang="en" sz="2200">
                <a:solidFill>
                  <a:schemeClr val="dk1"/>
                </a:solidFill>
              </a:rPr>
              <a:t>Drug treatment has a 100% efficacy</a:t>
            </a:r>
            <a:endParaRPr sz="2200">
              <a:solidFill>
                <a:schemeClr val="dk1"/>
              </a:solidFill>
            </a:endParaRPr>
          </a:p>
          <a:p>
            <a:pPr indent="-368300" lvl="0" marL="457200" rtl="0" algn="l">
              <a:lnSpc>
                <a:spcPct val="115000"/>
              </a:lnSpc>
              <a:spcBef>
                <a:spcPts val="0"/>
              </a:spcBef>
              <a:spcAft>
                <a:spcPts val="0"/>
              </a:spcAft>
              <a:buClr>
                <a:schemeClr val="dk1"/>
              </a:buClr>
              <a:buSzPts val="2200"/>
              <a:buChar char="●"/>
            </a:pPr>
            <a:r>
              <a:rPr lang="en" sz="2200">
                <a:solidFill>
                  <a:schemeClr val="dk1"/>
                </a:solidFill>
              </a:rPr>
              <a:t>HIV incidence rate remains the same for all populations</a:t>
            </a:r>
            <a:endParaRPr sz="2200">
              <a:solidFill>
                <a:schemeClr val="dk1"/>
              </a:solidFill>
            </a:endParaRPr>
          </a:p>
        </p:txBody>
      </p:sp>
      <p:grpSp>
        <p:nvGrpSpPr>
          <p:cNvPr id="465" name="Google Shape;465;p36"/>
          <p:cNvGrpSpPr/>
          <p:nvPr/>
        </p:nvGrpSpPr>
        <p:grpSpPr>
          <a:xfrm>
            <a:off x="795825" y="922650"/>
            <a:ext cx="453000" cy="453000"/>
            <a:chOff x="795825" y="922650"/>
            <a:chExt cx="453000" cy="453000"/>
          </a:xfrm>
        </p:grpSpPr>
        <p:sp>
          <p:nvSpPr>
            <p:cNvPr id="466" name="Google Shape;466;p36"/>
            <p:cNvSpPr/>
            <p:nvPr/>
          </p:nvSpPr>
          <p:spPr>
            <a:xfrm>
              <a:off x="795825" y="922650"/>
              <a:ext cx="453000" cy="453000"/>
            </a:xfrm>
            <a:prstGeom prst="ellipse">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36"/>
            <p:cNvSpPr/>
            <p:nvPr/>
          </p:nvSpPr>
          <p:spPr>
            <a:xfrm>
              <a:off x="795825" y="922650"/>
              <a:ext cx="453000" cy="453000"/>
            </a:xfrm>
            <a:prstGeom prst="ellipse">
              <a:avLst/>
            </a:prstGeom>
            <a:solidFill>
              <a:srgbClr val="FFCD00">
                <a:alpha val="72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4">
                                            <p:txEl>
                                              <p:pRg end="0" st="0"/>
                                            </p:txEl>
                                          </p:spTgt>
                                        </p:tgtEl>
                                        <p:attrNameLst>
                                          <p:attrName>style.visibility</p:attrName>
                                        </p:attrNameLst>
                                      </p:cBhvr>
                                      <p:to>
                                        <p:strVal val="visible"/>
                                      </p:to>
                                    </p:set>
                                    <p:animEffect filter="fade" transition="in">
                                      <p:cBhvr>
                                        <p:cTn dur="1000"/>
                                        <p:tgtEl>
                                          <p:spTgt spid="46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4">
                                            <p:txEl>
                                              <p:pRg end="1" st="1"/>
                                            </p:txEl>
                                          </p:spTgt>
                                        </p:tgtEl>
                                        <p:attrNameLst>
                                          <p:attrName>style.visibility</p:attrName>
                                        </p:attrNameLst>
                                      </p:cBhvr>
                                      <p:to>
                                        <p:strVal val="visible"/>
                                      </p:to>
                                    </p:set>
                                    <p:animEffect filter="fade" transition="in">
                                      <p:cBhvr>
                                        <p:cTn dur="1000"/>
                                        <p:tgtEl>
                                          <p:spTgt spid="46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4">
                                            <p:txEl>
                                              <p:pRg end="2" st="2"/>
                                            </p:txEl>
                                          </p:spTgt>
                                        </p:tgtEl>
                                        <p:attrNameLst>
                                          <p:attrName>style.visibility</p:attrName>
                                        </p:attrNameLst>
                                      </p:cBhvr>
                                      <p:to>
                                        <p:strVal val="visible"/>
                                      </p:to>
                                    </p:set>
                                    <p:animEffect filter="fade" transition="in">
                                      <p:cBhvr>
                                        <p:cTn dur="1000"/>
                                        <p:tgtEl>
                                          <p:spTgt spid="46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4">
                                            <p:txEl>
                                              <p:pRg end="3" st="3"/>
                                            </p:txEl>
                                          </p:spTgt>
                                        </p:tgtEl>
                                        <p:attrNameLst>
                                          <p:attrName>style.visibility</p:attrName>
                                        </p:attrNameLst>
                                      </p:cBhvr>
                                      <p:to>
                                        <p:strVal val="visible"/>
                                      </p:to>
                                    </p:set>
                                    <p:animEffect filter="fade" transition="in">
                                      <p:cBhvr>
                                        <p:cTn dur="1000"/>
                                        <p:tgtEl>
                                          <p:spTgt spid="464">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1" name="Shape 471"/>
        <p:cNvGrpSpPr/>
        <p:nvPr/>
      </p:nvGrpSpPr>
      <p:grpSpPr>
        <a:xfrm>
          <a:off x="0" y="0"/>
          <a:ext cx="0" cy="0"/>
          <a:chOff x="0" y="0"/>
          <a:chExt cx="0" cy="0"/>
        </a:xfrm>
      </p:grpSpPr>
      <p:pic>
        <p:nvPicPr>
          <p:cNvPr id="472" name="Google Shape;472;p37"/>
          <p:cNvPicPr preferRelativeResize="0"/>
          <p:nvPr/>
        </p:nvPicPr>
        <p:blipFill>
          <a:blip r:embed="rId3">
            <a:alphaModFix/>
          </a:blip>
          <a:stretch>
            <a:fillRect/>
          </a:stretch>
        </p:blipFill>
        <p:spPr>
          <a:xfrm>
            <a:off x="271220" y="376650"/>
            <a:ext cx="5589688" cy="4398308"/>
          </a:xfrm>
          <a:prstGeom prst="rect">
            <a:avLst/>
          </a:prstGeom>
          <a:noFill/>
          <a:ln cap="flat" cmpd="sng" w="28575">
            <a:solidFill>
              <a:srgbClr val="000000"/>
            </a:solidFill>
            <a:prstDash val="solid"/>
            <a:round/>
            <a:headEnd len="sm" w="sm" type="none"/>
            <a:tailEnd len="sm" w="sm" type="none"/>
          </a:ln>
        </p:spPr>
      </p:pic>
      <p:sp>
        <p:nvSpPr>
          <p:cNvPr id="473" name="Google Shape;473;p37"/>
          <p:cNvSpPr/>
          <p:nvPr/>
        </p:nvSpPr>
        <p:spPr>
          <a:xfrm>
            <a:off x="1765979" y="564710"/>
            <a:ext cx="341714" cy="249634"/>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37"/>
          <p:cNvSpPr/>
          <p:nvPr/>
        </p:nvSpPr>
        <p:spPr>
          <a:xfrm>
            <a:off x="3922905" y="541596"/>
            <a:ext cx="535586" cy="295862"/>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37"/>
          <p:cNvSpPr/>
          <p:nvPr/>
        </p:nvSpPr>
        <p:spPr>
          <a:xfrm>
            <a:off x="1035352" y="1168943"/>
            <a:ext cx="284102" cy="249634"/>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37"/>
          <p:cNvSpPr/>
          <p:nvPr/>
        </p:nvSpPr>
        <p:spPr>
          <a:xfrm>
            <a:off x="1035352" y="1901099"/>
            <a:ext cx="284102" cy="249634"/>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37"/>
          <p:cNvSpPr/>
          <p:nvPr/>
        </p:nvSpPr>
        <p:spPr>
          <a:xfrm>
            <a:off x="1035352" y="2678046"/>
            <a:ext cx="284102" cy="249634"/>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37"/>
          <p:cNvSpPr/>
          <p:nvPr/>
        </p:nvSpPr>
        <p:spPr>
          <a:xfrm>
            <a:off x="1794786" y="4450524"/>
            <a:ext cx="284102" cy="249634"/>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37"/>
          <p:cNvSpPr/>
          <p:nvPr/>
        </p:nvSpPr>
        <p:spPr>
          <a:xfrm>
            <a:off x="4764770" y="1168943"/>
            <a:ext cx="284102" cy="249634"/>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37"/>
          <p:cNvSpPr/>
          <p:nvPr/>
        </p:nvSpPr>
        <p:spPr>
          <a:xfrm>
            <a:off x="4764770" y="1901099"/>
            <a:ext cx="284102" cy="249634"/>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37"/>
          <p:cNvSpPr/>
          <p:nvPr/>
        </p:nvSpPr>
        <p:spPr>
          <a:xfrm>
            <a:off x="4764770" y="2678046"/>
            <a:ext cx="284102" cy="249634"/>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37"/>
          <p:cNvSpPr/>
          <p:nvPr/>
        </p:nvSpPr>
        <p:spPr>
          <a:xfrm>
            <a:off x="4048648" y="4450524"/>
            <a:ext cx="284102" cy="249634"/>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37"/>
          <p:cNvSpPr/>
          <p:nvPr/>
        </p:nvSpPr>
        <p:spPr>
          <a:xfrm>
            <a:off x="439435" y="1373478"/>
            <a:ext cx="284102" cy="249634"/>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37"/>
          <p:cNvSpPr/>
          <p:nvPr/>
        </p:nvSpPr>
        <p:spPr>
          <a:xfrm>
            <a:off x="5401991" y="1373478"/>
            <a:ext cx="284102" cy="249634"/>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37"/>
          <p:cNvSpPr/>
          <p:nvPr/>
        </p:nvSpPr>
        <p:spPr>
          <a:xfrm>
            <a:off x="1576934" y="1805047"/>
            <a:ext cx="341714" cy="249634"/>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37"/>
          <p:cNvSpPr/>
          <p:nvPr/>
        </p:nvSpPr>
        <p:spPr>
          <a:xfrm>
            <a:off x="2391795" y="1145828"/>
            <a:ext cx="535586" cy="295862"/>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37"/>
          <p:cNvSpPr/>
          <p:nvPr/>
        </p:nvSpPr>
        <p:spPr>
          <a:xfrm>
            <a:off x="2993236" y="1145825"/>
            <a:ext cx="779400" cy="295800"/>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37"/>
          <p:cNvSpPr/>
          <p:nvPr/>
        </p:nvSpPr>
        <p:spPr>
          <a:xfrm>
            <a:off x="4179725" y="1758818"/>
            <a:ext cx="393840" cy="295862"/>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37"/>
          <p:cNvSpPr/>
          <p:nvPr/>
        </p:nvSpPr>
        <p:spPr>
          <a:xfrm>
            <a:off x="1634547" y="2507617"/>
            <a:ext cx="284102" cy="249634"/>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37"/>
          <p:cNvSpPr/>
          <p:nvPr/>
        </p:nvSpPr>
        <p:spPr>
          <a:xfrm>
            <a:off x="3819962" y="2519174"/>
            <a:ext cx="284102" cy="249634"/>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37"/>
          <p:cNvSpPr/>
          <p:nvPr/>
        </p:nvSpPr>
        <p:spPr>
          <a:xfrm>
            <a:off x="1035352" y="2882890"/>
            <a:ext cx="284102" cy="249634"/>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37"/>
          <p:cNvSpPr/>
          <p:nvPr/>
        </p:nvSpPr>
        <p:spPr>
          <a:xfrm>
            <a:off x="4764744" y="2893073"/>
            <a:ext cx="284102" cy="249634"/>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37"/>
          <p:cNvSpPr/>
          <p:nvPr/>
        </p:nvSpPr>
        <p:spPr>
          <a:xfrm>
            <a:off x="2107693" y="3307935"/>
            <a:ext cx="284102" cy="249634"/>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37"/>
          <p:cNvSpPr/>
          <p:nvPr/>
        </p:nvSpPr>
        <p:spPr>
          <a:xfrm>
            <a:off x="4093915" y="3307935"/>
            <a:ext cx="284102" cy="249634"/>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37"/>
          <p:cNvSpPr/>
          <p:nvPr/>
        </p:nvSpPr>
        <p:spPr>
          <a:xfrm>
            <a:off x="799109" y="2208211"/>
            <a:ext cx="284102" cy="249634"/>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37"/>
          <p:cNvSpPr/>
          <p:nvPr/>
        </p:nvSpPr>
        <p:spPr>
          <a:xfrm>
            <a:off x="4951224" y="2113622"/>
            <a:ext cx="341714" cy="249634"/>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37"/>
          <p:cNvSpPr/>
          <p:nvPr/>
        </p:nvSpPr>
        <p:spPr>
          <a:xfrm>
            <a:off x="1706182" y="3307935"/>
            <a:ext cx="284102" cy="249634"/>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37"/>
          <p:cNvSpPr/>
          <p:nvPr/>
        </p:nvSpPr>
        <p:spPr>
          <a:xfrm>
            <a:off x="3581191" y="3307935"/>
            <a:ext cx="341714" cy="249634"/>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37"/>
          <p:cNvSpPr/>
          <p:nvPr/>
        </p:nvSpPr>
        <p:spPr>
          <a:xfrm>
            <a:off x="1035352" y="3147882"/>
            <a:ext cx="284102" cy="249634"/>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37"/>
          <p:cNvSpPr/>
          <p:nvPr/>
        </p:nvSpPr>
        <p:spPr>
          <a:xfrm>
            <a:off x="4764744" y="3152890"/>
            <a:ext cx="284102" cy="249634"/>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37"/>
          <p:cNvSpPr/>
          <p:nvPr/>
        </p:nvSpPr>
        <p:spPr>
          <a:xfrm>
            <a:off x="2939219" y="1494956"/>
            <a:ext cx="284102" cy="249634"/>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37"/>
          <p:cNvSpPr/>
          <p:nvPr/>
        </p:nvSpPr>
        <p:spPr>
          <a:xfrm>
            <a:off x="2875154" y="2276629"/>
            <a:ext cx="284102" cy="249634"/>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37"/>
          <p:cNvSpPr/>
          <p:nvPr/>
        </p:nvSpPr>
        <p:spPr>
          <a:xfrm>
            <a:off x="2900048" y="3058301"/>
            <a:ext cx="284102" cy="249634"/>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37"/>
          <p:cNvSpPr/>
          <p:nvPr/>
        </p:nvSpPr>
        <p:spPr>
          <a:xfrm>
            <a:off x="2900048" y="3799498"/>
            <a:ext cx="284102" cy="249634"/>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05" name="Google Shape;505;p37"/>
          <p:cNvPicPr preferRelativeResize="0"/>
          <p:nvPr/>
        </p:nvPicPr>
        <p:blipFill>
          <a:blip r:embed="rId4">
            <a:alphaModFix/>
          </a:blip>
          <a:stretch>
            <a:fillRect/>
          </a:stretch>
        </p:blipFill>
        <p:spPr>
          <a:xfrm>
            <a:off x="5947175" y="808700"/>
            <a:ext cx="3130350" cy="3670575"/>
          </a:xfrm>
          <a:prstGeom prst="rect">
            <a:avLst/>
          </a:prstGeom>
          <a:noFill/>
          <a:ln cap="flat" cmpd="sng" w="9525">
            <a:solidFill>
              <a:schemeClr val="dk2"/>
            </a:solidFill>
            <a:prstDash val="solid"/>
            <a:round/>
            <a:headEnd len="sm" w="sm" type="none"/>
            <a:tailEnd len="sm" w="sm" type="none"/>
          </a:ln>
        </p:spPr>
      </p:pic>
      <p:sp>
        <p:nvSpPr>
          <p:cNvPr id="506" name="Google Shape;506;p37"/>
          <p:cNvSpPr/>
          <p:nvPr/>
        </p:nvSpPr>
        <p:spPr>
          <a:xfrm>
            <a:off x="5995850" y="1082650"/>
            <a:ext cx="3033000" cy="249600"/>
          </a:xfrm>
          <a:prstGeom prst="rect">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37"/>
          <p:cNvSpPr/>
          <p:nvPr/>
        </p:nvSpPr>
        <p:spPr>
          <a:xfrm>
            <a:off x="5999150" y="1332250"/>
            <a:ext cx="3026400" cy="249600"/>
          </a:xfrm>
          <a:prstGeom prst="rect">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37"/>
          <p:cNvSpPr/>
          <p:nvPr/>
        </p:nvSpPr>
        <p:spPr>
          <a:xfrm>
            <a:off x="5999150" y="3682725"/>
            <a:ext cx="3026400" cy="249600"/>
          </a:xfrm>
          <a:prstGeom prst="rect">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37"/>
          <p:cNvSpPr/>
          <p:nvPr/>
        </p:nvSpPr>
        <p:spPr>
          <a:xfrm>
            <a:off x="6005375" y="4187050"/>
            <a:ext cx="3026400" cy="249600"/>
          </a:xfrm>
          <a:prstGeom prst="rect">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37"/>
          <p:cNvSpPr/>
          <p:nvPr/>
        </p:nvSpPr>
        <p:spPr>
          <a:xfrm>
            <a:off x="6005375" y="2630650"/>
            <a:ext cx="3026400" cy="249600"/>
          </a:xfrm>
          <a:prstGeom prst="rect">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37"/>
          <p:cNvSpPr/>
          <p:nvPr/>
        </p:nvSpPr>
        <p:spPr>
          <a:xfrm>
            <a:off x="6005375" y="2081050"/>
            <a:ext cx="3026400" cy="549600"/>
          </a:xfrm>
          <a:prstGeom prst="rect">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37"/>
          <p:cNvSpPr/>
          <p:nvPr/>
        </p:nvSpPr>
        <p:spPr>
          <a:xfrm>
            <a:off x="5999150" y="1831450"/>
            <a:ext cx="3026400" cy="249600"/>
          </a:xfrm>
          <a:prstGeom prst="rect">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37"/>
          <p:cNvSpPr/>
          <p:nvPr/>
        </p:nvSpPr>
        <p:spPr>
          <a:xfrm>
            <a:off x="5999150" y="1581850"/>
            <a:ext cx="3026400" cy="249600"/>
          </a:xfrm>
          <a:prstGeom prst="rect">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37"/>
          <p:cNvSpPr/>
          <p:nvPr/>
        </p:nvSpPr>
        <p:spPr>
          <a:xfrm>
            <a:off x="6005375" y="3425650"/>
            <a:ext cx="3026400" cy="249600"/>
          </a:xfrm>
          <a:prstGeom prst="rect">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37"/>
          <p:cNvSpPr/>
          <p:nvPr/>
        </p:nvSpPr>
        <p:spPr>
          <a:xfrm>
            <a:off x="6005375" y="3178400"/>
            <a:ext cx="3026400" cy="249600"/>
          </a:xfrm>
          <a:prstGeom prst="rect">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37"/>
          <p:cNvSpPr/>
          <p:nvPr/>
        </p:nvSpPr>
        <p:spPr>
          <a:xfrm>
            <a:off x="6005375" y="2880250"/>
            <a:ext cx="3026400" cy="295800"/>
          </a:xfrm>
          <a:prstGeom prst="rect">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37"/>
          <p:cNvSpPr/>
          <p:nvPr/>
        </p:nvSpPr>
        <p:spPr>
          <a:xfrm>
            <a:off x="6005375" y="3933250"/>
            <a:ext cx="3026400" cy="249600"/>
          </a:xfrm>
          <a:prstGeom prst="rect">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3"/>
                                        </p:tgtEl>
                                        <p:attrNameLst>
                                          <p:attrName>style.visibility</p:attrName>
                                        </p:attrNameLst>
                                      </p:cBhvr>
                                      <p:to>
                                        <p:strVal val="visible"/>
                                      </p:to>
                                    </p:set>
                                    <p:animEffect filter="fade" transition="in">
                                      <p:cBhvr>
                                        <p:cTn dur="1000"/>
                                        <p:tgtEl>
                                          <p:spTgt spid="473"/>
                                        </p:tgtEl>
                                      </p:cBhvr>
                                    </p:animEffect>
                                  </p:childTnLst>
                                </p:cTn>
                              </p:par>
                              <p:par>
                                <p:cTn fill="hold" nodeType="withEffect" presetClass="entr" presetID="10" presetSubtype="0">
                                  <p:stCondLst>
                                    <p:cond delay="0"/>
                                  </p:stCondLst>
                                  <p:childTnLst>
                                    <p:set>
                                      <p:cBhvr>
                                        <p:cTn dur="1" fill="hold">
                                          <p:stCondLst>
                                            <p:cond delay="0"/>
                                          </p:stCondLst>
                                        </p:cTn>
                                        <p:tgtEl>
                                          <p:spTgt spid="474"/>
                                        </p:tgtEl>
                                        <p:attrNameLst>
                                          <p:attrName>style.visibility</p:attrName>
                                        </p:attrNameLst>
                                      </p:cBhvr>
                                      <p:to>
                                        <p:strVal val="visible"/>
                                      </p:to>
                                    </p:set>
                                    <p:animEffect filter="fade" transition="in">
                                      <p:cBhvr>
                                        <p:cTn dur="1000"/>
                                        <p:tgtEl>
                                          <p:spTgt spid="474"/>
                                        </p:tgtEl>
                                      </p:cBhvr>
                                    </p:animEffect>
                                  </p:childTnLst>
                                </p:cTn>
                              </p:par>
                              <p:par>
                                <p:cTn fill="hold" nodeType="withEffect" presetClass="exit" presetID="10" presetSubtype="0">
                                  <p:stCondLst>
                                    <p:cond delay="0"/>
                                  </p:stCondLst>
                                  <p:childTnLst>
                                    <p:animEffect filter="fade" transition="out">
                                      <p:cBhvr>
                                        <p:cTn dur="1000"/>
                                        <p:tgtEl>
                                          <p:spTgt spid="506"/>
                                        </p:tgtEl>
                                      </p:cBhvr>
                                    </p:animEffect>
                                    <p:set>
                                      <p:cBhvr>
                                        <p:cTn dur="1" fill="hold">
                                          <p:stCondLst>
                                            <p:cond delay="1000"/>
                                          </p:stCondLst>
                                        </p:cTn>
                                        <p:tgtEl>
                                          <p:spTgt spid="506"/>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507"/>
                                        </p:tgtEl>
                                      </p:cBhvr>
                                    </p:animEffect>
                                    <p:set>
                                      <p:cBhvr>
                                        <p:cTn dur="1" fill="hold">
                                          <p:stCondLst>
                                            <p:cond delay="1000"/>
                                          </p:stCondLst>
                                        </p:cTn>
                                        <p:tgtEl>
                                          <p:spTgt spid="50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473"/>
                                        </p:tgtEl>
                                      </p:cBhvr>
                                    </p:animEffect>
                                    <p:set>
                                      <p:cBhvr>
                                        <p:cTn dur="1" fill="hold">
                                          <p:stCondLst>
                                            <p:cond delay="1000"/>
                                          </p:stCondLst>
                                        </p:cTn>
                                        <p:tgtEl>
                                          <p:spTgt spid="473"/>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474"/>
                                        </p:tgtEl>
                                      </p:cBhvr>
                                    </p:animEffect>
                                    <p:set>
                                      <p:cBhvr>
                                        <p:cTn dur="1" fill="hold">
                                          <p:stCondLst>
                                            <p:cond delay="1000"/>
                                          </p:stCondLst>
                                        </p:cTn>
                                        <p:tgtEl>
                                          <p:spTgt spid="474"/>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475"/>
                                        </p:tgtEl>
                                        <p:attrNameLst>
                                          <p:attrName>style.visibility</p:attrName>
                                        </p:attrNameLst>
                                      </p:cBhvr>
                                      <p:to>
                                        <p:strVal val="visible"/>
                                      </p:to>
                                    </p:set>
                                    <p:animEffect filter="fade" transition="in">
                                      <p:cBhvr>
                                        <p:cTn dur="1000"/>
                                        <p:tgtEl>
                                          <p:spTgt spid="475"/>
                                        </p:tgtEl>
                                      </p:cBhvr>
                                    </p:animEffect>
                                  </p:childTnLst>
                                </p:cTn>
                              </p:par>
                              <p:par>
                                <p:cTn fill="hold" nodeType="withEffect" presetClass="entr" presetID="10" presetSubtype="0">
                                  <p:stCondLst>
                                    <p:cond delay="0"/>
                                  </p:stCondLst>
                                  <p:childTnLst>
                                    <p:set>
                                      <p:cBhvr>
                                        <p:cTn dur="1" fill="hold">
                                          <p:stCondLst>
                                            <p:cond delay="0"/>
                                          </p:stCondLst>
                                        </p:cTn>
                                        <p:tgtEl>
                                          <p:spTgt spid="476"/>
                                        </p:tgtEl>
                                        <p:attrNameLst>
                                          <p:attrName>style.visibility</p:attrName>
                                        </p:attrNameLst>
                                      </p:cBhvr>
                                      <p:to>
                                        <p:strVal val="visible"/>
                                      </p:to>
                                    </p:set>
                                    <p:animEffect filter="fade" transition="in">
                                      <p:cBhvr>
                                        <p:cTn dur="1000"/>
                                        <p:tgtEl>
                                          <p:spTgt spid="476"/>
                                        </p:tgtEl>
                                      </p:cBhvr>
                                    </p:animEffect>
                                  </p:childTnLst>
                                </p:cTn>
                              </p:par>
                              <p:par>
                                <p:cTn fill="hold" nodeType="withEffect" presetClass="entr" presetID="10" presetSubtype="0">
                                  <p:stCondLst>
                                    <p:cond delay="0"/>
                                  </p:stCondLst>
                                  <p:childTnLst>
                                    <p:set>
                                      <p:cBhvr>
                                        <p:cTn dur="1" fill="hold">
                                          <p:stCondLst>
                                            <p:cond delay="0"/>
                                          </p:stCondLst>
                                        </p:cTn>
                                        <p:tgtEl>
                                          <p:spTgt spid="477"/>
                                        </p:tgtEl>
                                        <p:attrNameLst>
                                          <p:attrName>style.visibility</p:attrName>
                                        </p:attrNameLst>
                                      </p:cBhvr>
                                      <p:to>
                                        <p:strVal val="visible"/>
                                      </p:to>
                                    </p:set>
                                    <p:animEffect filter="fade" transition="in">
                                      <p:cBhvr>
                                        <p:cTn dur="1000"/>
                                        <p:tgtEl>
                                          <p:spTgt spid="477"/>
                                        </p:tgtEl>
                                      </p:cBhvr>
                                    </p:animEffect>
                                  </p:childTnLst>
                                </p:cTn>
                              </p:par>
                              <p:par>
                                <p:cTn fill="hold" nodeType="withEffect" presetClass="entr" presetID="10" presetSubtype="0">
                                  <p:stCondLst>
                                    <p:cond delay="0"/>
                                  </p:stCondLst>
                                  <p:childTnLst>
                                    <p:set>
                                      <p:cBhvr>
                                        <p:cTn dur="1" fill="hold">
                                          <p:stCondLst>
                                            <p:cond delay="0"/>
                                          </p:stCondLst>
                                        </p:cTn>
                                        <p:tgtEl>
                                          <p:spTgt spid="478"/>
                                        </p:tgtEl>
                                        <p:attrNameLst>
                                          <p:attrName>style.visibility</p:attrName>
                                        </p:attrNameLst>
                                      </p:cBhvr>
                                      <p:to>
                                        <p:strVal val="visible"/>
                                      </p:to>
                                    </p:set>
                                    <p:animEffect filter="fade" transition="in">
                                      <p:cBhvr>
                                        <p:cTn dur="1000"/>
                                        <p:tgtEl>
                                          <p:spTgt spid="478"/>
                                        </p:tgtEl>
                                      </p:cBhvr>
                                    </p:animEffect>
                                  </p:childTnLst>
                                </p:cTn>
                              </p:par>
                              <p:par>
                                <p:cTn fill="hold" nodeType="withEffect" presetClass="entr" presetID="10" presetSubtype="0">
                                  <p:stCondLst>
                                    <p:cond delay="0"/>
                                  </p:stCondLst>
                                  <p:childTnLst>
                                    <p:set>
                                      <p:cBhvr>
                                        <p:cTn dur="1" fill="hold">
                                          <p:stCondLst>
                                            <p:cond delay="0"/>
                                          </p:stCondLst>
                                        </p:cTn>
                                        <p:tgtEl>
                                          <p:spTgt spid="479"/>
                                        </p:tgtEl>
                                        <p:attrNameLst>
                                          <p:attrName>style.visibility</p:attrName>
                                        </p:attrNameLst>
                                      </p:cBhvr>
                                      <p:to>
                                        <p:strVal val="visible"/>
                                      </p:to>
                                    </p:set>
                                    <p:animEffect filter="fade" transition="in">
                                      <p:cBhvr>
                                        <p:cTn dur="1000"/>
                                        <p:tgtEl>
                                          <p:spTgt spid="479"/>
                                        </p:tgtEl>
                                      </p:cBhvr>
                                    </p:animEffect>
                                  </p:childTnLst>
                                </p:cTn>
                              </p:par>
                              <p:par>
                                <p:cTn fill="hold" nodeType="withEffect" presetClass="entr" presetID="10" presetSubtype="0">
                                  <p:stCondLst>
                                    <p:cond delay="0"/>
                                  </p:stCondLst>
                                  <p:childTnLst>
                                    <p:set>
                                      <p:cBhvr>
                                        <p:cTn dur="1" fill="hold">
                                          <p:stCondLst>
                                            <p:cond delay="0"/>
                                          </p:stCondLst>
                                        </p:cTn>
                                        <p:tgtEl>
                                          <p:spTgt spid="480"/>
                                        </p:tgtEl>
                                        <p:attrNameLst>
                                          <p:attrName>style.visibility</p:attrName>
                                        </p:attrNameLst>
                                      </p:cBhvr>
                                      <p:to>
                                        <p:strVal val="visible"/>
                                      </p:to>
                                    </p:set>
                                    <p:animEffect filter="fade" transition="in">
                                      <p:cBhvr>
                                        <p:cTn dur="1000"/>
                                        <p:tgtEl>
                                          <p:spTgt spid="480"/>
                                        </p:tgtEl>
                                      </p:cBhvr>
                                    </p:animEffect>
                                  </p:childTnLst>
                                </p:cTn>
                              </p:par>
                              <p:par>
                                <p:cTn fill="hold" nodeType="withEffect" presetClass="entr" presetID="10" presetSubtype="0">
                                  <p:stCondLst>
                                    <p:cond delay="0"/>
                                  </p:stCondLst>
                                  <p:childTnLst>
                                    <p:set>
                                      <p:cBhvr>
                                        <p:cTn dur="1" fill="hold">
                                          <p:stCondLst>
                                            <p:cond delay="0"/>
                                          </p:stCondLst>
                                        </p:cTn>
                                        <p:tgtEl>
                                          <p:spTgt spid="481"/>
                                        </p:tgtEl>
                                        <p:attrNameLst>
                                          <p:attrName>style.visibility</p:attrName>
                                        </p:attrNameLst>
                                      </p:cBhvr>
                                      <p:to>
                                        <p:strVal val="visible"/>
                                      </p:to>
                                    </p:set>
                                    <p:animEffect filter="fade" transition="in">
                                      <p:cBhvr>
                                        <p:cTn dur="1000"/>
                                        <p:tgtEl>
                                          <p:spTgt spid="481"/>
                                        </p:tgtEl>
                                      </p:cBhvr>
                                    </p:animEffect>
                                  </p:childTnLst>
                                </p:cTn>
                              </p:par>
                              <p:par>
                                <p:cTn fill="hold" nodeType="withEffect" presetClass="entr" presetID="10" presetSubtype="0">
                                  <p:stCondLst>
                                    <p:cond delay="0"/>
                                  </p:stCondLst>
                                  <p:childTnLst>
                                    <p:set>
                                      <p:cBhvr>
                                        <p:cTn dur="1" fill="hold">
                                          <p:stCondLst>
                                            <p:cond delay="0"/>
                                          </p:stCondLst>
                                        </p:cTn>
                                        <p:tgtEl>
                                          <p:spTgt spid="482"/>
                                        </p:tgtEl>
                                        <p:attrNameLst>
                                          <p:attrName>style.visibility</p:attrName>
                                        </p:attrNameLst>
                                      </p:cBhvr>
                                      <p:to>
                                        <p:strVal val="visible"/>
                                      </p:to>
                                    </p:set>
                                    <p:animEffect filter="fade" transition="in">
                                      <p:cBhvr>
                                        <p:cTn dur="1000"/>
                                        <p:tgtEl>
                                          <p:spTgt spid="482"/>
                                        </p:tgtEl>
                                      </p:cBhvr>
                                    </p:animEffect>
                                  </p:childTnLst>
                                </p:cTn>
                              </p:par>
                              <p:par>
                                <p:cTn fill="hold" nodeType="withEffect" presetClass="exit" presetID="10" presetSubtype="0">
                                  <p:stCondLst>
                                    <p:cond delay="0"/>
                                  </p:stCondLst>
                                  <p:childTnLst>
                                    <p:animEffect filter="fade" transition="out">
                                      <p:cBhvr>
                                        <p:cTn dur="1"/>
                                        <p:tgtEl>
                                          <p:spTgt spid="513"/>
                                        </p:tgtEl>
                                      </p:cBhvr>
                                    </p:animEffect>
                                    <p:set>
                                      <p:cBhvr>
                                        <p:cTn dur="1" fill="hold">
                                          <p:stCondLst>
                                            <p:cond delay="0"/>
                                          </p:stCondLst>
                                        </p:cTn>
                                        <p:tgtEl>
                                          <p:spTgt spid="51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475"/>
                                        </p:tgtEl>
                                      </p:cBhvr>
                                    </p:animEffect>
                                    <p:set>
                                      <p:cBhvr>
                                        <p:cTn dur="1" fill="hold">
                                          <p:stCondLst>
                                            <p:cond delay="1000"/>
                                          </p:stCondLst>
                                        </p:cTn>
                                        <p:tgtEl>
                                          <p:spTgt spid="475"/>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476"/>
                                        </p:tgtEl>
                                      </p:cBhvr>
                                    </p:animEffect>
                                    <p:set>
                                      <p:cBhvr>
                                        <p:cTn dur="1" fill="hold">
                                          <p:stCondLst>
                                            <p:cond delay="1000"/>
                                          </p:stCondLst>
                                        </p:cTn>
                                        <p:tgtEl>
                                          <p:spTgt spid="476"/>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477"/>
                                        </p:tgtEl>
                                      </p:cBhvr>
                                    </p:animEffect>
                                    <p:set>
                                      <p:cBhvr>
                                        <p:cTn dur="1" fill="hold">
                                          <p:stCondLst>
                                            <p:cond delay="1000"/>
                                          </p:stCondLst>
                                        </p:cTn>
                                        <p:tgtEl>
                                          <p:spTgt spid="477"/>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478"/>
                                        </p:tgtEl>
                                      </p:cBhvr>
                                    </p:animEffect>
                                    <p:set>
                                      <p:cBhvr>
                                        <p:cTn dur="1" fill="hold">
                                          <p:stCondLst>
                                            <p:cond delay="1000"/>
                                          </p:stCondLst>
                                        </p:cTn>
                                        <p:tgtEl>
                                          <p:spTgt spid="478"/>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479"/>
                                        </p:tgtEl>
                                      </p:cBhvr>
                                    </p:animEffect>
                                    <p:set>
                                      <p:cBhvr>
                                        <p:cTn dur="1" fill="hold">
                                          <p:stCondLst>
                                            <p:cond delay="1000"/>
                                          </p:stCondLst>
                                        </p:cTn>
                                        <p:tgtEl>
                                          <p:spTgt spid="479"/>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480"/>
                                        </p:tgtEl>
                                      </p:cBhvr>
                                    </p:animEffect>
                                    <p:set>
                                      <p:cBhvr>
                                        <p:cTn dur="1" fill="hold">
                                          <p:stCondLst>
                                            <p:cond delay="1000"/>
                                          </p:stCondLst>
                                        </p:cTn>
                                        <p:tgtEl>
                                          <p:spTgt spid="480"/>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481"/>
                                        </p:tgtEl>
                                      </p:cBhvr>
                                    </p:animEffect>
                                    <p:set>
                                      <p:cBhvr>
                                        <p:cTn dur="1" fill="hold">
                                          <p:stCondLst>
                                            <p:cond delay="1000"/>
                                          </p:stCondLst>
                                        </p:cTn>
                                        <p:tgtEl>
                                          <p:spTgt spid="481"/>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482"/>
                                        </p:tgtEl>
                                      </p:cBhvr>
                                    </p:animEffect>
                                    <p:set>
                                      <p:cBhvr>
                                        <p:cTn dur="1" fill="hold">
                                          <p:stCondLst>
                                            <p:cond delay="1000"/>
                                          </p:stCondLst>
                                        </p:cTn>
                                        <p:tgtEl>
                                          <p:spTgt spid="482"/>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483"/>
                                        </p:tgtEl>
                                        <p:attrNameLst>
                                          <p:attrName>style.visibility</p:attrName>
                                        </p:attrNameLst>
                                      </p:cBhvr>
                                      <p:to>
                                        <p:strVal val="visible"/>
                                      </p:to>
                                    </p:set>
                                    <p:animEffect filter="fade" transition="in">
                                      <p:cBhvr>
                                        <p:cTn dur="1000"/>
                                        <p:tgtEl>
                                          <p:spTgt spid="483"/>
                                        </p:tgtEl>
                                      </p:cBhvr>
                                    </p:animEffect>
                                  </p:childTnLst>
                                </p:cTn>
                              </p:par>
                              <p:par>
                                <p:cTn fill="hold" nodeType="withEffect" presetClass="entr" presetID="10" presetSubtype="0">
                                  <p:stCondLst>
                                    <p:cond delay="0"/>
                                  </p:stCondLst>
                                  <p:childTnLst>
                                    <p:set>
                                      <p:cBhvr>
                                        <p:cTn dur="1" fill="hold">
                                          <p:stCondLst>
                                            <p:cond delay="0"/>
                                          </p:stCondLst>
                                        </p:cTn>
                                        <p:tgtEl>
                                          <p:spTgt spid="484"/>
                                        </p:tgtEl>
                                        <p:attrNameLst>
                                          <p:attrName>style.visibility</p:attrName>
                                        </p:attrNameLst>
                                      </p:cBhvr>
                                      <p:to>
                                        <p:strVal val="visible"/>
                                      </p:to>
                                    </p:set>
                                    <p:animEffect filter="fade" transition="in">
                                      <p:cBhvr>
                                        <p:cTn dur="1000"/>
                                        <p:tgtEl>
                                          <p:spTgt spid="484"/>
                                        </p:tgtEl>
                                      </p:cBhvr>
                                    </p:animEffect>
                                  </p:childTnLst>
                                </p:cTn>
                              </p:par>
                            </p:childTnLst>
                          </p:cTn>
                        </p:par>
                        <p:par>
                          <p:cTn fill="hold">
                            <p:stCondLst>
                              <p:cond delay="1000"/>
                            </p:stCondLst>
                            <p:childTnLst>
                              <p:par>
                                <p:cTn fill="hold" nodeType="afterEffect" presetClass="exit" presetID="10" presetSubtype="0">
                                  <p:stCondLst>
                                    <p:cond delay="0"/>
                                  </p:stCondLst>
                                  <p:childTnLst>
                                    <p:animEffect filter="fade" transition="out">
                                      <p:cBhvr>
                                        <p:cTn dur="1"/>
                                        <p:tgtEl>
                                          <p:spTgt spid="512">
                                            <p:txEl>
                                              <p:pRg end="0" st="0"/>
                                            </p:txEl>
                                          </p:spTgt>
                                        </p:tgtEl>
                                      </p:cBhvr>
                                    </p:animEffect>
                                    <p:set>
                                      <p:cBhvr>
                                        <p:cTn dur="1" fill="hold">
                                          <p:stCondLst>
                                            <p:cond delay="0"/>
                                          </p:stCondLst>
                                        </p:cTn>
                                        <p:tgtEl>
                                          <p:spTgt spid="512">
                                            <p:txEl>
                                              <p:pRg end="0" st="0"/>
                                            </p:txEl>
                                          </p:spTgt>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483"/>
                                        </p:tgtEl>
                                      </p:cBhvr>
                                    </p:animEffect>
                                    <p:set>
                                      <p:cBhvr>
                                        <p:cTn dur="1" fill="hold">
                                          <p:stCondLst>
                                            <p:cond delay="1000"/>
                                          </p:stCondLst>
                                        </p:cTn>
                                        <p:tgtEl>
                                          <p:spTgt spid="483"/>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484"/>
                                        </p:tgtEl>
                                      </p:cBhvr>
                                    </p:animEffect>
                                    <p:set>
                                      <p:cBhvr>
                                        <p:cTn dur="1" fill="hold">
                                          <p:stCondLst>
                                            <p:cond delay="1000"/>
                                          </p:stCondLst>
                                        </p:cTn>
                                        <p:tgtEl>
                                          <p:spTgt spid="484"/>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485"/>
                                        </p:tgtEl>
                                        <p:attrNameLst>
                                          <p:attrName>style.visibility</p:attrName>
                                        </p:attrNameLst>
                                      </p:cBhvr>
                                      <p:to>
                                        <p:strVal val="visible"/>
                                      </p:to>
                                    </p:set>
                                    <p:animEffect filter="fade" transition="in">
                                      <p:cBhvr>
                                        <p:cTn dur="1000"/>
                                        <p:tgtEl>
                                          <p:spTgt spid="485"/>
                                        </p:tgtEl>
                                      </p:cBhvr>
                                    </p:animEffect>
                                  </p:childTnLst>
                                </p:cTn>
                              </p:par>
                              <p:par>
                                <p:cTn fill="hold" nodeType="withEffect" presetClass="entr" presetID="10" presetSubtype="0">
                                  <p:stCondLst>
                                    <p:cond delay="0"/>
                                  </p:stCondLst>
                                  <p:childTnLst>
                                    <p:set>
                                      <p:cBhvr>
                                        <p:cTn dur="1" fill="hold">
                                          <p:stCondLst>
                                            <p:cond delay="0"/>
                                          </p:stCondLst>
                                        </p:cTn>
                                        <p:tgtEl>
                                          <p:spTgt spid="486"/>
                                        </p:tgtEl>
                                        <p:attrNameLst>
                                          <p:attrName>style.visibility</p:attrName>
                                        </p:attrNameLst>
                                      </p:cBhvr>
                                      <p:to>
                                        <p:strVal val="visible"/>
                                      </p:to>
                                    </p:set>
                                    <p:animEffect filter="fade" transition="in">
                                      <p:cBhvr>
                                        <p:cTn dur="1000"/>
                                        <p:tgtEl>
                                          <p:spTgt spid="486"/>
                                        </p:tgtEl>
                                      </p:cBhvr>
                                    </p:animEffect>
                                  </p:childTnLst>
                                </p:cTn>
                              </p:par>
                              <p:par>
                                <p:cTn fill="hold" nodeType="withEffect" presetClass="entr" presetID="10" presetSubtype="0">
                                  <p:stCondLst>
                                    <p:cond delay="0"/>
                                  </p:stCondLst>
                                  <p:childTnLst>
                                    <p:set>
                                      <p:cBhvr>
                                        <p:cTn dur="1" fill="hold">
                                          <p:stCondLst>
                                            <p:cond delay="0"/>
                                          </p:stCondLst>
                                        </p:cTn>
                                        <p:tgtEl>
                                          <p:spTgt spid="487"/>
                                        </p:tgtEl>
                                        <p:attrNameLst>
                                          <p:attrName>style.visibility</p:attrName>
                                        </p:attrNameLst>
                                      </p:cBhvr>
                                      <p:to>
                                        <p:strVal val="visible"/>
                                      </p:to>
                                    </p:set>
                                    <p:animEffect filter="fade" transition="in">
                                      <p:cBhvr>
                                        <p:cTn dur="1000"/>
                                        <p:tgtEl>
                                          <p:spTgt spid="487"/>
                                        </p:tgtEl>
                                      </p:cBhvr>
                                    </p:animEffect>
                                  </p:childTnLst>
                                </p:cTn>
                              </p:par>
                              <p:par>
                                <p:cTn fill="hold" nodeType="withEffect" presetClass="entr" presetID="10" presetSubtype="0">
                                  <p:stCondLst>
                                    <p:cond delay="0"/>
                                  </p:stCondLst>
                                  <p:childTnLst>
                                    <p:set>
                                      <p:cBhvr>
                                        <p:cTn dur="1" fill="hold">
                                          <p:stCondLst>
                                            <p:cond delay="0"/>
                                          </p:stCondLst>
                                        </p:cTn>
                                        <p:tgtEl>
                                          <p:spTgt spid="488"/>
                                        </p:tgtEl>
                                        <p:attrNameLst>
                                          <p:attrName>style.visibility</p:attrName>
                                        </p:attrNameLst>
                                      </p:cBhvr>
                                      <p:to>
                                        <p:strVal val="visible"/>
                                      </p:to>
                                    </p:set>
                                    <p:animEffect filter="fade" transition="in">
                                      <p:cBhvr>
                                        <p:cTn dur="1000"/>
                                        <p:tgtEl>
                                          <p:spTgt spid="488"/>
                                        </p:tgtEl>
                                      </p:cBhvr>
                                    </p:animEffect>
                                  </p:childTnLst>
                                </p:cTn>
                              </p:par>
                              <p:par>
                                <p:cTn fill="hold" nodeType="withEffect" presetClass="exit" presetID="10" presetSubtype="0">
                                  <p:stCondLst>
                                    <p:cond delay="0"/>
                                  </p:stCondLst>
                                  <p:childTnLst>
                                    <p:animEffect filter="fade" transition="out">
                                      <p:cBhvr>
                                        <p:cTn dur="1"/>
                                        <p:tgtEl>
                                          <p:spTgt spid="511"/>
                                        </p:tgtEl>
                                      </p:cBhvr>
                                    </p:animEffect>
                                    <p:set>
                                      <p:cBhvr>
                                        <p:cTn dur="1" fill="hold">
                                          <p:stCondLst>
                                            <p:cond delay="0"/>
                                          </p:stCondLst>
                                        </p:cTn>
                                        <p:tgtEl>
                                          <p:spTgt spid="51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485"/>
                                        </p:tgtEl>
                                      </p:cBhvr>
                                    </p:animEffect>
                                    <p:set>
                                      <p:cBhvr>
                                        <p:cTn dur="1" fill="hold">
                                          <p:stCondLst>
                                            <p:cond delay="1000"/>
                                          </p:stCondLst>
                                        </p:cTn>
                                        <p:tgtEl>
                                          <p:spTgt spid="485"/>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486"/>
                                        </p:tgtEl>
                                      </p:cBhvr>
                                    </p:animEffect>
                                    <p:set>
                                      <p:cBhvr>
                                        <p:cTn dur="1" fill="hold">
                                          <p:stCondLst>
                                            <p:cond delay="1000"/>
                                          </p:stCondLst>
                                        </p:cTn>
                                        <p:tgtEl>
                                          <p:spTgt spid="486"/>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487"/>
                                        </p:tgtEl>
                                      </p:cBhvr>
                                    </p:animEffect>
                                    <p:set>
                                      <p:cBhvr>
                                        <p:cTn dur="1" fill="hold">
                                          <p:stCondLst>
                                            <p:cond delay="1000"/>
                                          </p:stCondLst>
                                        </p:cTn>
                                        <p:tgtEl>
                                          <p:spTgt spid="487"/>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488"/>
                                        </p:tgtEl>
                                      </p:cBhvr>
                                    </p:animEffect>
                                    <p:set>
                                      <p:cBhvr>
                                        <p:cTn dur="1" fill="hold">
                                          <p:stCondLst>
                                            <p:cond delay="1000"/>
                                          </p:stCondLst>
                                        </p:cTn>
                                        <p:tgtEl>
                                          <p:spTgt spid="488"/>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489"/>
                                        </p:tgtEl>
                                        <p:attrNameLst>
                                          <p:attrName>style.visibility</p:attrName>
                                        </p:attrNameLst>
                                      </p:cBhvr>
                                      <p:to>
                                        <p:strVal val="visible"/>
                                      </p:to>
                                    </p:set>
                                    <p:animEffect filter="fade" transition="in">
                                      <p:cBhvr>
                                        <p:cTn dur="1000"/>
                                        <p:tgtEl>
                                          <p:spTgt spid="489"/>
                                        </p:tgtEl>
                                      </p:cBhvr>
                                    </p:animEffect>
                                  </p:childTnLst>
                                </p:cTn>
                              </p:par>
                              <p:par>
                                <p:cTn fill="hold" nodeType="withEffect" presetClass="entr" presetID="10" presetSubtype="0">
                                  <p:stCondLst>
                                    <p:cond delay="0"/>
                                  </p:stCondLst>
                                  <p:childTnLst>
                                    <p:set>
                                      <p:cBhvr>
                                        <p:cTn dur="1" fill="hold">
                                          <p:stCondLst>
                                            <p:cond delay="0"/>
                                          </p:stCondLst>
                                        </p:cTn>
                                        <p:tgtEl>
                                          <p:spTgt spid="490"/>
                                        </p:tgtEl>
                                        <p:attrNameLst>
                                          <p:attrName>style.visibility</p:attrName>
                                        </p:attrNameLst>
                                      </p:cBhvr>
                                      <p:to>
                                        <p:strVal val="visible"/>
                                      </p:to>
                                    </p:set>
                                    <p:animEffect filter="fade" transition="in">
                                      <p:cBhvr>
                                        <p:cTn dur="1000"/>
                                        <p:tgtEl>
                                          <p:spTgt spid="490"/>
                                        </p:tgtEl>
                                      </p:cBhvr>
                                    </p:animEffect>
                                  </p:childTnLst>
                                </p:cTn>
                              </p:par>
                              <p:par>
                                <p:cTn fill="hold" nodeType="withEffect" presetClass="exit" presetID="10" presetSubtype="0">
                                  <p:stCondLst>
                                    <p:cond delay="0"/>
                                  </p:stCondLst>
                                  <p:childTnLst>
                                    <p:animEffect filter="fade" transition="out">
                                      <p:cBhvr>
                                        <p:cTn dur="1"/>
                                        <p:tgtEl>
                                          <p:spTgt spid="510"/>
                                        </p:tgtEl>
                                      </p:cBhvr>
                                    </p:animEffect>
                                    <p:set>
                                      <p:cBhvr>
                                        <p:cTn dur="1" fill="hold">
                                          <p:stCondLst>
                                            <p:cond delay="0"/>
                                          </p:stCondLst>
                                        </p:cTn>
                                        <p:tgtEl>
                                          <p:spTgt spid="51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489"/>
                                        </p:tgtEl>
                                      </p:cBhvr>
                                    </p:animEffect>
                                    <p:set>
                                      <p:cBhvr>
                                        <p:cTn dur="1" fill="hold">
                                          <p:stCondLst>
                                            <p:cond delay="1000"/>
                                          </p:stCondLst>
                                        </p:cTn>
                                        <p:tgtEl>
                                          <p:spTgt spid="489"/>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490"/>
                                        </p:tgtEl>
                                      </p:cBhvr>
                                    </p:animEffect>
                                    <p:set>
                                      <p:cBhvr>
                                        <p:cTn dur="1" fill="hold">
                                          <p:stCondLst>
                                            <p:cond delay="1000"/>
                                          </p:stCondLst>
                                        </p:cTn>
                                        <p:tgtEl>
                                          <p:spTgt spid="490"/>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491"/>
                                        </p:tgtEl>
                                        <p:attrNameLst>
                                          <p:attrName>style.visibility</p:attrName>
                                        </p:attrNameLst>
                                      </p:cBhvr>
                                      <p:to>
                                        <p:strVal val="visible"/>
                                      </p:to>
                                    </p:set>
                                    <p:animEffect filter="fade" transition="in">
                                      <p:cBhvr>
                                        <p:cTn dur="1000"/>
                                        <p:tgtEl>
                                          <p:spTgt spid="491"/>
                                        </p:tgtEl>
                                      </p:cBhvr>
                                    </p:animEffect>
                                  </p:childTnLst>
                                </p:cTn>
                              </p:par>
                              <p:par>
                                <p:cTn fill="hold" nodeType="withEffect" presetClass="entr" presetID="10" presetSubtype="0">
                                  <p:stCondLst>
                                    <p:cond delay="0"/>
                                  </p:stCondLst>
                                  <p:childTnLst>
                                    <p:set>
                                      <p:cBhvr>
                                        <p:cTn dur="1" fill="hold">
                                          <p:stCondLst>
                                            <p:cond delay="0"/>
                                          </p:stCondLst>
                                        </p:cTn>
                                        <p:tgtEl>
                                          <p:spTgt spid="492"/>
                                        </p:tgtEl>
                                        <p:attrNameLst>
                                          <p:attrName>style.visibility</p:attrName>
                                        </p:attrNameLst>
                                      </p:cBhvr>
                                      <p:to>
                                        <p:strVal val="visible"/>
                                      </p:to>
                                    </p:set>
                                    <p:animEffect filter="fade" transition="in">
                                      <p:cBhvr>
                                        <p:cTn dur="1000"/>
                                        <p:tgtEl>
                                          <p:spTgt spid="492"/>
                                        </p:tgtEl>
                                      </p:cBhvr>
                                    </p:animEffect>
                                  </p:childTnLst>
                                </p:cTn>
                              </p:par>
                              <p:par>
                                <p:cTn fill="hold" nodeType="withEffect" presetClass="exit" presetID="10" presetSubtype="0">
                                  <p:stCondLst>
                                    <p:cond delay="0"/>
                                  </p:stCondLst>
                                  <p:childTnLst>
                                    <p:animEffect filter="fade" transition="out">
                                      <p:cBhvr>
                                        <p:cTn dur="1000"/>
                                        <p:tgtEl>
                                          <p:spTgt spid="516"/>
                                        </p:tgtEl>
                                      </p:cBhvr>
                                    </p:animEffect>
                                    <p:set>
                                      <p:cBhvr>
                                        <p:cTn dur="1" fill="hold">
                                          <p:stCondLst>
                                            <p:cond delay="1000"/>
                                          </p:stCondLst>
                                        </p:cTn>
                                        <p:tgtEl>
                                          <p:spTgt spid="51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491"/>
                                        </p:tgtEl>
                                      </p:cBhvr>
                                    </p:animEffect>
                                    <p:set>
                                      <p:cBhvr>
                                        <p:cTn dur="1" fill="hold">
                                          <p:stCondLst>
                                            <p:cond delay="1000"/>
                                          </p:stCondLst>
                                        </p:cTn>
                                        <p:tgtEl>
                                          <p:spTgt spid="491"/>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492"/>
                                        </p:tgtEl>
                                      </p:cBhvr>
                                    </p:animEffect>
                                    <p:set>
                                      <p:cBhvr>
                                        <p:cTn dur="1" fill="hold">
                                          <p:stCondLst>
                                            <p:cond delay="1000"/>
                                          </p:stCondLst>
                                        </p:cTn>
                                        <p:tgtEl>
                                          <p:spTgt spid="492"/>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493"/>
                                        </p:tgtEl>
                                        <p:attrNameLst>
                                          <p:attrName>style.visibility</p:attrName>
                                        </p:attrNameLst>
                                      </p:cBhvr>
                                      <p:to>
                                        <p:strVal val="visible"/>
                                      </p:to>
                                    </p:set>
                                    <p:animEffect filter="fade" transition="in">
                                      <p:cBhvr>
                                        <p:cTn dur="1000"/>
                                        <p:tgtEl>
                                          <p:spTgt spid="493"/>
                                        </p:tgtEl>
                                      </p:cBhvr>
                                    </p:animEffect>
                                  </p:childTnLst>
                                </p:cTn>
                              </p:par>
                              <p:par>
                                <p:cTn fill="hold" nodeType="withEffect" presetClass="entr" presetID="10" presetSubtype="0">
                                  <p:stCondLst>
                                    <p:cond delay="0"/>
                                  </p:stCondLst>
                                  <p:childTnLst>
                                    <p:set>
                                      <p:cBhvr>
                                        <p:cTn dur="1" fill="hold">
                                          <p:stCondLst>
                                            <p:cond delay="0"/>
                                          </p:stCondLst>
                                        </p:cTn>
                                        <p:tgtEl>
                                          <p:spTgt spid="494"/>
                                        </p:tgtEl>
                                        <p:attrNameLst>
                                          <p:attrName>style.visibility</p:attrName>
                                        </p:attrNameLst>
                                      </p:cBhvr>
                                      <p:to>
                                        <p:strVal val="visible"/>
                                      </p:to>
                                    </p:set>
                                    <p:animEffect filter="fade" transition="in">
                                      <p:cBhvr>
                                        <p:cTn dur="1000"/>
                                        <p:tgtEl>
                                          <p:spTgt spid="494"/>
                                        </p:tgtEl>
                                      </p:cBhvr>
                                    </p:animEffect>
                                  </p:childTnLst>
                                </p:cTn>
                              </p:par>
                              <p:par>
                                <p:cTn fill="hold" nodeType="withEffect" presetClass="exit" presetID="10" presetSubtype="0">
                                  <p:stCondLst>
                                    <p:cond delay="0"/>
                                  </p:stCondLst>
                                  <p:childTnLst>
                                    <p:animEffect filter="fade" transition="out">
                                      <p:cBhvr>
                                        <p:cTn dur="1000"/>
                                        <p:tgtEl>
                                          <p:spTgt spid="515"/>
                                        </p:tgtEl>
                                      </p:cBhvr>
                                    </p:animEffect>
                                    <p:set>
                                      <p:cBhvr>
                                        <p:cTn dur="1" fill="hold">
                                          <p:stCondLst>
                                            <p:cond delay="1000"/>
                                          </p:stCondLst>
                                        </p:cTn>
                                        <p:tgtEl>
                                          <p:spTgt spid="51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493"/>
                                        </p:tgtEl>
                                      </p:cBhvr>
                                    </p:animEffect>
                                    <p:set>
                                      <p:cBhvr>
                                        <p:cTn dur="1" fill="hold">
                                          <p:stCondLst>
                                            <p:cond delay="1000"/>
                                          </p:stCondLst>
                                        </p:cTn>
                                        <p:tgtEl>
                                          <p:spTgt spid="493"/>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494"/>
                                        </p:tgtEl>
                                      </p:cBhvr>
                                    </p:animEffect>
                                    <p:set>
                                      <p:cBhvr>
                                        <p:cTn dur="1" fill="hold">
                                          <p:stCondLst>
                                            <p:cond delay="1000"/>
                                          </p:stCondLst>
                                        </p:cTn>
                                        <p:tgtEl>
                                          <p:spTgt spid="494"/>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495"/>
                                        </p:tgtEl>
                                        <p:attrNameLst>
                                          <p:attrName>style.visibility</p:attrName>
                                        </p:attrNameLst>
                                      </p:cBhvr>
                                      <p:to>
                                        <p:strVal val="visible"/>
                                      </p:to>
                                    </p:set>
                                    <p:animEffect filter="fade" transition="in">
                                      <p:cBhvr>
                                        <p:cTn dur="1000"/>
                                        <p:tgtEl>
                                          <p:spTgt spid="495"/>
                                        </p:tgtEl>
                                      </p:cBhvr>
                                    </p:animEffect>
                                  </p:childTnLst>
                                </p:cTn>
                              </p:par>
                              <p:par>
                                <p:cTn fill="hold" nodeType="withEffect" presetClass="entr" presetID="10" presetSubtype="0">
                                  <p:stCondLst>
                                    <p:cond delay="0"/>
                                  </p:stCondLst>
                                  <p:childTnLst>
                                    <p:set>
                                      <p:cBhvr>
                                        <p:cTn dur="1" fill="hold">
                                          <p:stCondLst>
                                            <p:cond delay="0"/>
                                          </p:stCondLst>
                                        </p:cTn>
                                        <p:tgtEl>
                                          <p:spTgt spid="496"/>
                                        </p:tgtEl>
                                        <p:attrNameLst>
                                          <p:attrName>style.visibility</p:attrName>
                                        </p:attrNameLst>
                                      </p:cBhvr>
                                      <p:to>
                                        <p:strVal val="visible"/>
                                      </p:to>
                                    </p:set>
                                    <p:animEffect filter="fade" transition="in">
                                      <p:cBhvr>
                                        <p:cTn dur="1000"/>
                                        <p:tgtEl>
                                          <p:spTgt spid="496"/>
                                        </p:tgtEl>
                                      </p:cBhvr>
                                    </p:animEffect>
                                  </p:childTnLst>
                                </p:cTn>
                              </p:par>
                              <p:par>
                                <p:cTn fill="hold" nodeType="withEffect" presetClass="exit" presetID="10" presetSubtype="0">
                                  <p:stCondLst>
                                    <p:cond delay="0"/>
                                  </p:stCondLst>
                                  <p:childTnLst>
                                    <p:animEffect filter="fade" transition="out">
                                      <p:cBhvr>
                                        <p:cTn dur="1"/>
                                        <p:tgtEl>
                                          <p:spTgt spid="514"/>
                                        </p:tgtEl>
                                      </p:cBhvr>
                                    </p:animEffect>
                                    <p:set>
                                      <p:cBhvr>
                                        <p:cTn dur="1" fill="hold">
                                          <p:stCondLst>
                                            <p:cond delay="0"/>
                                          </p:stCondLst>
                                        </p:cTn>
                                        <p:tgtEl>
                                          <p:spTgt spid="51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495"/>
                                        </p:tgtEl>
                                      </p:cBhvr>
                                    </p:animEffect>
                                    <p:set>
                                      <p:cBhvr>
                                        <p:cTn dur="1" fill="hold">
                                          <p:stCondLst>
                                            <p:cond delay="1000"/>
                                          </p:stCondLst>
                                        </p:cTn>
                                        <p:tgtEl>
                                          <p:spTgt spid="495"/>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496"/>
                                        </p:tgtEl>
                                      </p:cBhvr>
                                    </p:animEffect>
                                    <p:set>
                                      <p:cBhvr>
                                        <p:cTn dur="1" fill="hold">
                                          <p:stCondLst>
                                            <p:cond delay="1000"/>
                                          </p:stCondLst>
                                        </p:cTn>
                                        <p:tgtEl>
                                          <p:spTgt spid="496"/>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497"/>
                                        </p:tgtEl>
                                        <p:attrNameLst>
                                          <p:attrName>style.visibility</p:attrName>
                                        </p:attrNameLst>
                                      </p:cBhvr>
                                      <p:to>
                                        <p:strVal val="visible"/>
                                      </p:to>
                                    </p:set>
                                    <p:animEffect filter="fade" transition="in">
                                      <p:cBhvr>
                                        <p:cTn dur="1000"/>
                                        <p:tgtEl>
                                          <p:spTgt spid="497"/>
                                        </p:tgtEl>
                                      </p:cBhvr>
                                    </p:animEffect>
                                  </p:childTnLst>
                                </p:cTn>
                              </p:par>
                              <p:par>
                                <p:cTn fill="hold" nodeType="withEffect" presetClass="entr" presetID="10" presetSubtype="0">
                                  <p:stCondLst>
                                    <p:cond delay="0"/>
                                  </p:stCondLst>
                                  <p:childTnLst>
                                    <p:set>
                                      <p:cBhvr>
                                        <p:cTn dur="1" fill="hold">
                                          <p:stCondLst>
                                            <p:cond delay="0"/>
                                          </p:stCondLst>
                                        </p:cTn>
                                        <p:tgtEl>
                                          <p:spTgt spid="498"/>
                                        </p:tgtEl>
                                        <p:attrNameLst>
                                          <p:attrName>style.visibility</p:attrName>
                                        </p:attrNameLst>
                                      </p:cBhvr>
                                      <p:to>
                                        <p:strVal val="visible"/>
                                      </p:to>
                                    </p:set>
                                    <p:animEffect filter="fade" transition="in">
                                      <p:cBhvr>
                                        <p:cTn dur="1000"/>
                                        <p:tgtEl>
                                          <p:spTgt spid="498"/>
                                        </p:tgtEl>
                                      </p:cBhvr>
                                    </p:animEffect>
                                  </p:childTnLst>
                                </p:cTn>
                              </p:par>
                              <p:par>
                                <p:cTn fill="hold" nodeType="withEffect" presetClass="exit" presetID="10" presetSubtype="0">
                                  <p:stCondLst>
                                    <p:cond delay="0"/>
                                  </p:stCondLst>
                                  <p:childTnLst>
                                    <p:animEffect filter="fade" transition="out">
                                      <p:cBhvr>
                                        <p:cTn dur="1000"/>
                                        <p:tgtEl>
                                          <p:spTgt spid="508"/>
                                        </p:tgtEl>
                                      </p:cBhvr>
                                    </p:animEffect>
                                    <p:set>
                                      <p:cBhvr>
                                        <p:cTn dur="1" fill="hold">
                                          <p:stCondLst>
                                            <p:cond delay="1000"/>
                                          </p:stCondLst>
                                        </p:cTn>
                                        <p:tgtEl>
                                          <p:spTgt spid="50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497"/>
                                        </p:tgtEl>
                                      </p:cBhvr>
                                    </p:animEffect>
                                    <p:set>
                                      <p:cBhvr>
                                        <p:cTn dur="1" fill="hold">
                                          <p:stCondLst>
                                            <p:cond delay="1000"/>
                                          </p:stCondLst>
                                        </p:cTn>
                                        <p:tgtEl>
                                          <p:spTgt spid="497"/>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498"/>
                                        </p:tgtEl>
                                      </p:cBhvr>
                                    </p:animEffect>
                                    <p:set>
                                      <p:cBhvr>
                                        <p:cTn dur="1" fill="hold">
                                          <p:stCondLst>
                                            <p:cond delay="1000"/>
                                          </p:stCondLst>
                                        </p:cTn>
                                        <p:tgtEl>
                                          <p:spTgt spid="498"/>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499"/>
                                        </p:tgtEl>
                                        <p:attrNameLst>
                                          <p:attrName>style.visibility</p:attrName>
                                        </p:attrNameLst>
                                      </p:cBhvr>
                                      <p:to>
                                        <p:strVal val="visible"/>
                                      </p:to>
                                    </p:set>
                                    <p:animEffect filter="fade" transition="in">
                                      <p:cBhvr>
                                        <p:cTn dur="1000"/>
                                        <p:tgtEl>
                                          <p:spTgt spid="499"/>
                                        </p:tgtEl>
                                      </p:cBhvr>
                                    </p:animEffect>
                                  </p:childTnLst>
                                </p:cTn>
                              </p:par>
                              <p:par>
                                <p:cTn fill="hold" nodeType="withEffect" presetClass="entr" presetID="10" presetSubtype="0">
                                  <p:stCondLst>
                                    <p:cond delay="0"/>
                                  </p:stCondLst>
                                  <p:childTnLst>
                                    <p:set>
                                      <p:cBhvr>
                                        <p:cTn dur="1" fill="hold">
                                          <p:stCondLst>
                                            <p:cond delay="0"/>
                                          </p:stCondLst>
                                        </p:cTn>
                                        <p:tgtEl>
                                          <p:spTgt spid="500"/>
                                        </p:tgtEl>
                                        <p:attrNameLst>
                                          <p:attrName>style.visibility</p:attrName>
                                        </p:attrNameLst>
                                      </p:cBhvr>
                                      <p:to>
                                        <p:strVal val="visible"/>
                                      </p:to>
                                    </p:set>
                                    <p:animEffect filter="fade" transition="in">
                                      <p:cBhvr>
                                        <p:cTn dur="1000"/>
                                        <p:tgtEl>
                                          <p:spTgt spid="500"/>
                                        </p:tgtEl>
                                      </p:cBhvr>
                                    </p:animEffect>
                                  </p:childTnLst>
                                </p:cTn>
                              </p:par>
                              <p:par>
                                <p:cTn fill="hold" nodeType="withEffect" presetClass="exit" presetID="10" presetSubtype="0">
                                  <p:stCondLst>
                                    <p:cond delay="0"/>
                                  </p:stCondLst>
                                  <p:childTnLst>
                                    <p:animEffect filter="fade" transition="out">
                                      <p:cBhvr>
                                        <p:cTn dur="1"/>
                                        <p:tgtEl>
                                          <p:spTgt spid="517"/>
                                        </p:tgtEl>
                                      </p:cBhvr>
                                    </p:animEffect>
                                    <p:set>
                                      <p:cBhvr>
                                        <p:cTn dur="1" fill="hold">
                                          <p:stCondLst>
                                            <p:cond delay="0"/>
                                          </p:stCondLst>
                                        </p:cTn>
                                        <p:tgtEl>
                                          <p:spTgt spid="51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499"/>
                                        </p:tgtEl>
                                      </p:cBhvr>
                                    </p:animEffect>
                                    <p:set>
                                      <p:cBhvr>
                                        <p:cTn dur="1" fill="hold">
                                          <p:stCondLst>
                                            <p:cond delay="1000"/>
                                          </p:stCondLst>
                                        </p:cTn>
                                        <p:tgtEl>
                                          <p:spTgt spid="499"/>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500"/>
                                        </p:tgtEl>
                                      </p:cBhvr>
                                    </p:animEffect>
                                    <p:set>
                                      <p:cBhvr>
                                        <p:cTn dur="1" fill="hold">
                                          <p:stCondLst>
                                            <p:cond delay="1000"/>
                                          </p:stCondLst>
                                        </p:cTn>
                                        <p:tgtEl>
                                          <p:spTgt spid="500"/>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501"/>
                                        </p:tgtEl>
                                        <p:attrNameLst>
                                          <p:attrName>style.visibility</p:attrName>
                                        </p:attrNameLst>
                                      </p:cBhvr>
                                      <p:to>
                                        <p:strVal val="visible"/>
                                      </p:to>
                                    </p:set>
                                    <p:animEffect filter="fade" transition="in">
                                      <p:cBhvr>
                                        <p:cTn dur="1000"/>
                                        <p:tgtEl>
                                          <p:spTgt spid="501"/>
                                        </p:tgtEl>
                                      </p:cBhvr>
                                    </p:animEffect>
                                  </p:childTnLst>
                                </p:cTn>
                              </p:par>
                              <p:par>
                                <p:cTn fill="hold" nodeType="withEffect" presetClass="entr" presetID="10" presetSubtype="0">
                                  <p:stCondLst>
                                    <p:cond delay="0"/>
                                  </p:stCondLst>
                                  <p:childTnLst>
                                    <p:set>
                                      <p:cBhvr>
                                        <p:cTn dur="1" fill="hold">
                                          <p:stCondLst>
                                            <p:cond delay="0"/>
                                          </p:stCondLst>
                                        </p:cTn>
                                        <p:tgtEl>
                                          <p:spTgt spid="502"/>
                                        </p:tgtEl>
                                        <p:attrNameLst>
                                          <p:attrName>style.visibility</p:attrName>
                                        </p:attrNameLst>
                                      </p:cBhvr>
                                      <p:to>
                                        <p:strVal val="visible"/>
                                      </p:to>
                                    </p:set>
                                    <p:animEffect filter="fade" transition="in">
                                      <p:cBhvr>
                                        <p:cTn dur="1000"/>
                                        <p:tgtEl>
                                          <p:spTgt spid="502"/>
                                        </p:tgtEl>
                                      </p:cBhvr>
                                    </p:animEffect>
                                  </p:childTnLst>
                                </p:cTn>
                              </p:par>
                              <p:par>
                                <p:cTn fill="hold" nodeType="withEffect" presetClass="entr" presetID="10" presetSubtype="0">
                                  <p:stCondLst>
                                    <p:cond delay="0"/>
                                  </p:stCondLst>
                                  <p:childTnLst>
                                    <p:set>
                                      <p:cBhvr>
                                        <p:cTn dur="1" fill="hold">
                                          <p:stCondLst>
                                            <p:cond delay="0"/>
                                          </p:stCondLst>
                                        </p:cTn>
                                        <p:tgtEl>
                                          <p:spTgt spid="503"/>
                                        </p:tgtEl>
                                        <p:attrNameLst>
                                          <p:attrName>style.visibility</p:attrName>
                                        </p:attrNameLst>
                                      </p:cBhvr>
                                      <p:to>
                                        <p:strVal val="visible"/>
                                      </p:to>
                                    </p:set>
                                    <p:animEffect filter="fade" transition="in">
                                      <p:cBhvr>
                                        <p:cTn dur="1000"/>
                                        <p:tgtEl>
                                          <p:spTgt spid="503"/>
                                        </p:tgtEl>
                                      </p:cBhvr>
                                    </p:animEffect>
                                  </p:childTnLst>
                                </p:cTn>
                              </p:par>
                              <p:par>
                                <p:cTn fill="hold" nodeType="withEffect" presetClass="entr" presetID="10" presetSubtype="0">
                                  <p:stCondLst>
                                    <p:cond delay="0"/>
                                  </p:stCondLst>
                                  <p:childTnLst>
                                    <p:set>
                                      <p:cBhvr>
                                        <p:cTn dur="1" fill="hold">
                                          <p:stCondLst>
                                            <p:cond delay="0"/>
                                          </p:stCondLst>
                                        </p:cTn>
                                        <p:tgtEl>
                                          <p:spTgt spid="504"/>
                                        </p:tgtEl>
                                        <p:attrNameLst>
                                          <p:attrName>style.visibility</p:attrName>
                                        </p:attrNameLst>
                                      </p:cBhvr>
                                      <p:to>
                                        <p:strVal val="visible"/>
                                      </p:to>
                                    </p:set>
                                    <p:animEffect filter="fade" transition="in">
                                      <p:cBhvr>
                                        <p:cTn dur="1000"/>
                                        <p:tgtEl>
                                          <p:spTgt spid="504"/>
                                        </p:tgtEl>
                                      </p:cBhvr>
                                    </p:animEffect>
                                  </p:childTnLst>
                                </p:cTn>
                              </p:par>
                              <p:par>
                                <p:cTn fill="hold" nodeType="withEffect" presetClass="exit" presetID="10" presetSubtype="0">
                                  <p:stCondLst>
                                    <p:cond delay="0"/>
                                  </p:stCondLst>
                                  <p:childTnLst>
                                    <p:animEffect filter="fade" transition="out">
                                      <p:cBhvr>
                                        <p:cTn dur="1000"/>
                                        <p:tgtEl>
                                          <p:spTgt spid="509"/>
                                        </p:tgtEl>
                                      </p:cBhvr>
                                    </p:animEffect>
                                    <p:set>
                                      <p:cBhvr>
                                        <p:cTn dur="1" fill="hold">
                                          <p:stCondLst>
                                            <p:cond delay="1000"/>
                                          </p:stCondLst>
                                        </p:cTn>
                                        <p:tgtEl>
                                          <p:spTgt spid="509"/>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21" name="Shape 521"/>
        <p:cNvGrpSpPr/>
        <p:nvPr/>
      </p:nvGrpSpPr>
      <p:grpSpPr>
        <a:xfrm>
          <a:off x="0" y="0"/>
          <a:ext cx="0" cy="0"/>
          <a:chOff x="0" y="0"/>
          <a:chExt cx="0" cy="0"/>
        </a:xfrm>
      </p:grpSpPr>
      <p:pic>
        <p:nvPicPr>
          <p:cNvPr id="522" name="Google Shape;522;p38"/>
          <p:cNvPicPr preferRelativeResize="0"/>
          <p:nvPr/>
        </p:nvPicPr>
        <p:blipFill>
          <a:blip r:embed="rId3">
            <a:alphaModFix/>
          </a:blip>
          <a:stretch>
            <a:fillRect/>
          </a:stretch>
        </p:blipFill>
        <p:spPr>
          <a:xfrm>
            <a:off x="271220" y="376650"/>
            <a:ext cx="5589688" cy="4398307"/>
          </a:xfrm>
          <a:prstGeom prst="rect">
            <a:avLst/>
          </a:prstGeom>
          <a:noFill/>
          <a:ln cap="flat" cmpd="sng" w="28575">
            <a:solidFill>
              <a:srgbClr val="000000"/>
            </a:solidFill>
            <a:prstDash val="solid"/>
            <a:round/>
            <a:headEnd len="sm" w="sm" type="none"/>
            <a:tailEnd len="sm" w="sm" type="none"/>
          </a:ln>
        </p:spPr>
      </p:pic>
      <p:sp>
        <p:nvSpPr>
          <p:cNvPr id="523" name="Google Shape;523;p38"/>
          <p:cNvSpPr/>
          <p:nvPr/>
        </p:nvSpPr>
        <p:spPr>
          <a:xfrm>
            <a:off x="1765979" y="564710"/>
            <a:ext cx="341700" cy="249600"/>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38"/>
          <p:cNvSpPr/>
          <p:nvPr/>
        </p:nvSpPr>
        <p:spPr>
          <a:xfrm>
            <a:off x="3922905" y="541596"/>
            <a:ext cx="535500" cy="295800"/>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38"/>
          <p:cNvSpPr/>
          <p:nvPr/>
        </p:nvSpPr>
        <p:spPr>
          <a:xfrm>
            <a:off x="1035352" y="1168943"/>
            <a:ext cx="284100" cy="249600"/>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38"/>
          <p:cNvSpPr/>
          <p:nvPr/>
        </p:nvSpPr>
        <p:spPr>
          <a:xfrm>
            <a:off x="1035352" y="1901099"/>
            <a:ext cx="284100" cy="249600"/>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38"/>
          <p:cNvSpPr/>
          <p:nvPr/>
        </p:nvSpPr>
        <p:spPr>
          <a:xfrm>
            <a:off x="1035352" y="2678046"/>
            <a:ext cx="284100" cy="249600"/>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38"/>
          <p:cNvSpPr/>
          <p:nvPr/>
        </p:nvSpPr>
        <p:spPr>
          <a:xfrm>
            <a:off x="1794786" y="4450524"/>
            <a:ext cx="284100" cy="249600"/>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38"/>
          <p:cNvSpPr/>
          <p:nvPr/>
        </p:nvSpPr>
        <p:spPr>
          <a:xfrm>
            <a:off x="4764770" y="1168943"/>
            <a:ext cx="284100" cy="249600"/>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38"/>
          <p:cNvSpPr/>
          <p:nvPr/>
        </p:nvSpPr>
        <p:spPr>
          <a:xfrm>
            <a:off x="4764770" y="1901099"/>
            <a:ext cx="284100" cy="249600"/>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38"/>
          <p:cNvSpPr/>
          <p:nvPr/>
        </p:nvSpPr>
        <p:spPr>
          <a:xfrm>
            <a:off x="4764770" y="2678046"/>
            <a:ext cx="284100" cy="249600"/>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p38"/>
          <p:cNvSpPr/>
          <p:nvPr/>
        </p:nvSpPr>
        <p:spPr>
          <a:xfrm>
            <a:off x="4048648" y="4450524"/>
            <a:ext cx="284100" cy="249600"/>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p38"/>
          <p:cNvSpPr/>
          <p:nvPr/>
        </p:nvSpPr>
        <p:spPr>
          <a:xfrm>
            <a:off x="439435" y="1373478"/>
            <a:ext cx="284100" cy="249600"/>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38"/>
          <p:cNvSpPr/>
          <p:nvPr/>
        </p:nvSpPr>
        <p:spPr>
          <a:xfrm>
            <a:off x="5401991" y="1373478"/>
            <a:ext cx="284100" cy="249600"/>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p38"/>
          <p:cNvSpPr/>
          <p:nvPr/>
        </p:nvSpPr>
        <p:spPr>
          <a:xfrm>
            <a:off x="1576934" y="1805047"/>
            <a:ext cx="341700" cy="249600"/>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38"/>
          <p:cNvSpPr/>
          <p:nvPr/>
        </p:nvSpPr>
        <p:spPr>
          <a:xfrm>
            <a:off x="2391795" y="1145828"/>
            <a:ext cx="535500" cy="295800"/>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38"/>
          <p:cNvSpPr/>
          <p:nvPr/>
        </p:nvSpPr>
        <p:spPr>
          <a:xfrm>
            <a:off x="2993236" y="1145825"/>
            <a:ext cx="779400" cy="295800"/>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p38"/>
          <p:cNvSpPr/>
          <p:nvPr/>
        </p:nvSpPr>
        <p:spPr>
          <a:xfrm>
            <a:off x="4179725" y="1758818"/>
            <a:ext cx="393900" cy="295800"/>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38"/>
          <p:cNvSpPr/>
          <p:nvPr/>
        </p:nvSpPr>
        <p:spPr>
          <a:xfrm>
            <a:off x="1634547" y="2507617"/>
            <a:ext cx="284100" cy="249600"/>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38"/>
          <p:cNvSpPr/>
          <p:nvPr/>
        </p:nvSpPr>
        <p:spPr>
          <a:xfrm>
            <a:off x="3819962" y="2519174"/>
            <a:ext cx="284100" cy="249600"/>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38"/>
          <p:cNvSpPr/>
          <p:nvPr/>
        </p:nvSpPr>
        <p:spPr>
          <a:xfrm>
            <a:off x="1035352" y="2882890"/>
            <a:ext cx="284100" cy="249600"/>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p38"/>
          <p:cNvSpPr/>
          <p:nvPr/>
        </p:nvSpPr>
        <p:spPr>
          <a:xfrm>
            <a:off x="4764744" y="2893073"/>
            <a:ext cx="284100" cy="249600"/>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38"/>
          <p:cNvSpPr/>
          <p:nvPr/>
        </p:nvSpPr>
        <p:spPr>
          <a:xfrm>
            <a:off x="2107693" y="3307935"/>
            <a:ext cx="284100" cy="249600"/>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38"/>
          <p:cNvSpPr/>
          <p:nvPr/>
        </p:nvSpPr>
        <p:spPr>
          <a:xfrm>
            <a:off x="4093915" y="3307935"/>
            <a:ext cx="284100" cy="249600"/>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p38"/>
          <p:cNvSpPr/>
          <p:nvPr/>
        </p:nvSpPr>
        <p:spPr>
          <a:xfrm>
            <a:off x="799109" y="2208211"/>
            <a:ext cx="284100" cy="249600"/>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38"/>
          <p:cNvSpPr/>
          <p:nvPr/>
        </p:nvSpPr>
        <p:spPr>
          <a:xfrm>
            <a:off x="4951224" y="2113622"/>
            <a:ext cx="341700" cy="249600"/>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p38"/>
          <p:cNvSpPr/>
          <p:nvPr/>
        </p:nvSpPr>
        <p:spPr>
          <a:xfrm>
            <a:off x="1706182" y="3307935"/>
            <a:ext cx="284100" cy="249600"/>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38"/>
          <p:cNvSpPr/>
          <p:nvPr/>
        </p:nvSpPr>
        <p:spPr>
          <a:xfrm>
            <a:off x="3581191" y="3307935"/>
            <a:ext cx="341700" cy="249600"/>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38"/>
          <p:cNvSpPr/>
          <p:nvPr/>
        </p:nvSpPr>
        <p:spPr>
          <a:xfrm>
            <a:off x="1035352" y="3147882"/>
            <a:ext cx="284100" cy="249600"/>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p38"/>
          <p:cNvSpPr/>
          <p:nvPr/>
        </p:nvSpPr>
        <p:spPr>
          <a:xfrm>
            <a:off x="4764744" y="3152890"/>
            <a:ext cx="284100" cy="249600"/>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p38"/>
          <p:cNvSpPr/>
          <p:nvPr/>
        </p:nvSpPr>
        <p:spPr>
          <a:xfrm>
            <a:off x="2939219" y="1494956"/>
            <a:ext cx="284100" cy="249600"/>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38"/>
          <p:cNvSpPr/>
          <p:nvPr/>
        </p:nvSpPr>
        <p:spPr>
          <a:xfrm>
            <a:off x="2875154" y="2276629"/>
            <a:ext cx="284100" cy="249600"/>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p38"/>
          <p:cNvSpPr/>
          <p:nvPr/>
        </p:nvSpPr>
        <p:spPr>
          <a:xfrm>
            <a:off x="2900048" y="3058301"/>
            <a:ext cx="284100" cy="249600"/>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p38"/>
          <p:cNvSpPr/>
          <p:nvPr/>
        </p:nvSpPr>
        <p:spPr>
          <a:xfrm>
            <a:off x="2900048" y="3799498"/>
            <a:ext cx="284100" cy="249600"/>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55" name="Google Shape;555;p38"/>
          <p:cNvPicPr preferRelativeResize="0"/>
          <p:nvPr/>
        </p:nvPicPr>
        <p:blipFill>
          <a:blip r:embed="rId4">
            <a:alphaModFix/>
          </a:blip>
          <a:stretch>
            <a:fillRect/>
          </a:stretch>
        </p:blipFill>
        <p:spPr>
          <a:xfrm>
            <a:off x="5947175" y="808700"/>
            <a:ext cx="3130350" cy="3670575"/>
          </a:xfrm>
          <a:prstGeom prst="rect">
            <a:avLst/>
          </a:prstGeom>
          <a:noFill/>
          <a:ln cap="flat" cmpd="sng" w="9525">
            <a:solidFill>
              <a:schemeClr val="dk2"/>
            </a:solidFill>
            <a:prstDash val="solid"/>
            <a:round/>
            <a:headEnd len="sm" w="sm" type="none"/>
            <a:tailEnd len="sm" w="sm" type="none"/>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3"/>
                                        </p:tgtEl>
                                        <p:attrNameLst>
                                          <p:attrName>style.visibility</p:attrName>
                                        </p:attrNameLst>
                                      </p:cBhvr>
                                      <p:to>
                                        <p:strVal val="visible"/>
                                      </p:to>
                                    </p:set>
                                    <p:animEffect filter="fade" transition="in">
                                      <p:cBhvr>
                                        <p:cTn dur="1000"/>
                                        <p:tgtEl>
                                          <p:spTgt spid="523"/>
                                        </p:tgtEl>
                                      </p:cBhvr>
                                    </p:animEffect>
                                  </p:childTnLst>
                                </p:cTn>
                              </p:par>
                              <p:par>
                                <p:cTn fill="hold" nodeType="withEffect" presetClass="entr" presetID="10" presetSubtype="0">
                                  <p:stCondLst>
                                    <p:cond delay="0"/>
                                  </p:stCondLst>
                                  <p:childTnLst>
                                    <p:set>
                                      <p:cBhvr>
                                        <p:cTn dur="1" fill="hold">
                                          <p:stCondLst>
                                            <p:cond delay="0"/>
                                          </p:stCondLst>
                                        </p:cTn>
                                        <p:tgtEl>
                                          <p:spTgt spid="524"/>
                                        </p:tgtEl>
                                        <p:attrNameLst>
                                          <p:attrName>style.visibility</p:attrName>
                                        </p:attrNameLst>
                                      </p:cBhvr>
                                      <p:to>
                                        <p:strVal val="visible"/>
                                      </p:to>
                                    </p:set>
                                    <p:animEffect filter="fade" transition="in">
                                      <p:cBhvr>
                                        <p:cTn dur="1000"/>
                                        <p:tgtEl>
                                          <p:spTgt spid="52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523"/>
                                        </p:tgtEl>
                                      </p:cBhvr>
                                    </p:animEffect>
                                    <p:set>
                                      <p:cBhvr>
                                        <p:cTn dur="1" fill="hold">
                                          <p:stCondLst>
                                            <p:cond delay="1000"/>
                                          </p:stCondLst>
                                        </p:cTn>
                                        <p:tgtEl>
                                          <p:spTgt spid="523"/>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524"/>
                                        </p:tgtEl>
                                      </p:cBhvr>
                                    </p:animEffect>
                                    <p:set>
                                      <p:cBhvr>
                                        <p:cTn dur="1" fill="hold">
                                          <p:stCondLst>
                                            <p:cond delay="1000"/>
                                          </p:stCondLst>
                                        </p:cTn>
                                        <p:tgtEl>
                                          <p:spTgt spid="524"/>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525"/>
                                        </p:tgtEl>
                                        <p:attrNameLst>
                                          <p:attrName>style.visibility</p:attrName>
                                        </p:attrNameLst>
                                      </p:cBhvr>
                                      <p:to>
                                        <p:strVal val="visible"/>
                                      </p:to>
                                    </p:set>
                                    <p:animEffect filter="fade" transition="in">
                                      <p:cBhvr>
                                        <p:cTn dur="1000"/>
                                        <p:tgtEl>
                                          <p:spTgt spid="525"/>
                                        </p:tgtEl>
                                      </p:cBhvr>
                                    </p:animEffect>
                                  </p:childTnLst>
                                </p:cTn>
                              </p:par>
                              <p:par>
                                <p:cTn fill="hold" nodeType="withEffect" presetClass="entr" presetID="10" presetSubtype="0">
                                  <p:stCondLst>
                                    <p:cond delay="0"/>
                                  </p:stCondLst>
                                  <p:childTnLst>
                                    <p:set>
                                      <p:cBhvr>
                                        <p:cTn dur="1" fill="hold">
                                          <p:stCondLst>
                                            <p:cond delay="0"/>
                                          </p:stCondLst>
                                        </p:cTn>
                                        <p:tgtEl>
                                          <p:spTgt spid="526"/>
                                        </p:tgtEl>
                                        <p:attrNameLst>
                                          <p:attrName>style.visibility</p:attrName>
                                        </p:attrNameLst>
                                      </p:cBhvr>
                                      <p:to>
                                        <p:strVal val="visible"/>
                                      </p:to>
                                    </p:set>
                                    <p:animEffect filter="fade" transition="in">
                                      <p:cBhvr>
                                        <p:cTn dur="1000"/>
                                        <p:tgtEl>
                                          <p:spTgt spid="526"/>
                                        </p:tgtEl>
                                      </p:cBhvr>
                                    </p:animEffect>
                                  </p:childTnLst>
                                </p:cTn>
                              </p:par>
                              <p:par>
                                <p:cTn fill="hold" nodeType="withEffect" presetClass="entr" presetID="10" presetSubtype="0">
                                  <p:stCondLst>
                                    <p:cond delay="0"/>
                                  </p:stCondLst>
                                  <p:childTnLst>
                                    <p:set>
                                      <p:cBhvr>
                                        <p:cTn dur="1" fill="hold">
                                          <p:stCondLst>
                                            <p:cond delay="0"/>
                                          </p:stCondLst>
                                        </p:cTn>
                                        <p:tgtEl>
                                          <p:spTgt spid="527"/>
                                        </p:tgtEl>
                                        <p:attrNameLst>
                                          <p:attrName>style.visibility</p:attrName>
                                        </p:attrNameLst>
                                      </p:cBhvr>
                                      <p:to>
                                        <p:strVal val="visible"/>
                                      </p:to>
                                    </p:set>
                                    <p:animEffect filter="fade" transition="in">
                                      <p:cBhvr>
                                        <p:cTn dur="1000"/>
                                        <p:tgtEl>
                                          <p:spTgt spid="527"/>
                                        </p:tgtEl>
                                      </p:cBhvr>
                                    </p:animEffect>
                                  </p:childTnLst>
                                </p:cTn>
                              </p:par>
                              <p:par>
                                <p:cTn fill="hold" nodeType="withEffect" presetClass="entr" presetID="10" presetSubtype="0">
                                  <p:stCondLst>
                                    <p:cond delay="0"/>
                                  </p:stCondLst>
                                  <p:childTnLst>
                                    <p:set>
                                      <p:cBhvr>
                                        <p:cTn dur="1" fill="hold">
                                          <p:stCondLst>
                                            <p:cond delay="0"/>
                                          </p:stCondLst>
                                        </p:cTn>
                                        <p:tgtEl>
                                          <p:spTgt spid="528"/>
                                        </p:tgtEl>
                                        <p:attrNameLst>
                                          <p:attrName>style.visibility</p:attrName>
                                        </p:attrNameLst>
                                      </p:cBhvr>
                                      <p:to>
                                        <p:strVal val="visible"/>
                                      </p:to>
                                    </p:set>
                                    <p:animEffect filter="fade" transition="in">
                                      <p:cBhvr>
                                        <p:cTn dur="1000"/>
                                        <p:tgtEl>
                                          <p:spTgt spid="528"/>
                                        </p:tgtEl>
                                      </p:cBhvr>
                                    </p:animEffect>
                                  </p:childTnLst>
                                </p:cTn>
                              </p:par>
                              <p:par>
                                <p:cTn fill="hold" nodeType="withEffect" presetClass="entr" presetID="10" presetSubtype="0">
                                  <p:stCondLst>
                                    <p:cond delay="0"/>
                                  </p:stCondLst>
                                  <p:childTnLst>
                                    <p:set>
                                      <p:cBhvr>
                                        <p:cTn dur="1" fill="hold">
                                          <p:stCondLst>
                                            <p:cond delay="0"/>
                                          </p:stCondLst>
                                        </p:cTn>
                                        <p:tgtEl>
                                          <p:spTgt spid="529"/>
                                        </p:tgtEl>
                                        <p:attrNameLst>
                                          <p:attrName>style.visibility</p:attrName>
                                        </p:attrNameLst>
                                      </p:cBhvr>
                                      <p:to>
                                        <p:strVal val="visible"/>
                                      </p:to>
                                    </p:set>
                                    <p:animEffect filter="fade" transition="in">
                                      <p:cBhvr>
                                        <p:cTn dur="1000"/>
                                        <p:tgtEl>
                                          <p:spTgt spid="529"/>
                                        </p:tgtEl>
                                      </p:cBhvr>
                                    </p:animEffect>
                                  </p:childTnLst>
                                </p:cTn>
                              </p:par>
                              <p:par>
                                <p:cTn fill="hold" nodeType="withEffect" presetClass="entr" presetID="10" presetSubtype="0">
                                  <p:stCondLst>
                                    <p:cond delay="0"/>
                                  </p:stCondLst>
                                  <p:childTnLst>
                                    <p:set>
                                      <p:cBhvr>
                                        <p:cTn dur="1" fill="hold">
                                          <p:stCondLst>
                                            <p:cond delay="0"/>
                                          </p:stCondLst>
                                        </p:cTn>
                                        <p:tgtEl>
                                          <p:spTgt spid="530"/>
                                        </p:tgtEl>
                                        <p:attrNameLst>
                                          <p:attrName>style.visibility</p:attrName>
                                        </p:attrNameLst>
                                      </p:cBhvr>
                                      <p:to>
                                        <p:strVal val="visible"/>
                                      </p:to>
                                    </p:set>
                                    <p:animEffect filter="fade" transition="in">
                                      <p:cBhvr>
                                        <p:cTn dur="1000"/>
                                        <p:tgtEl>
                                          <p:spTgt spid="530"/>
                                        </p:tgtEl>
                                      </p:cBhvr>
                                    </p:animEffect>
                                  </p:childTnLst>
                                </p:cTn>
                              </p:par>
                              <p:par>
                                <p:cTn fill="hold" nodeType="withEffect" presetClass="entr" presetID="10" presetSubtype="0">
                                  <p:stCondLst>
                                    <p:cond delay="0"/>
                                  </p:stCondLst>
                                  <p:childTnLst>
                                    <p:set>
                                      <p:cBhvr>
                                        <p:cTn dur="1" fill="hold">
                                          <p:stCondLst>
                                            <p:cond delay="0"/>
                                          </p:stCondLst>
                                        </p:cTn>
                                        <p:tgtEl>
                                          <p:spTgt spid="531"/>
                                        </p:tgtEl>
                                        <p:attrNameLst>
                                          <p:attrName>style.visibility</p:attrName>
                                        </p:attrNameLst>
                                      </p:cBhvr>
                                      <p:to>
                                        <p:strVal val="visible"/>
                                      </p:to>
                                    </p:set>
                                    <p:animEffect filter="fade" transition="in">
                                      <p:cBhvr>
                                        <p:cTn dur="1000"/>
                                        <p:tgtEl>
                                          <p:spTgt spid="531"/>
                                        </p:tgtEl>
                                      </p:cBhvr>
                                    </p:animEffect>
                                  </p:childTnLst>
                                </p:cTn>
                              </p:par>
                              <p:par>
                                <p:cTn fill="hold" nodeType="withEffect" presetClass="entr" presetID="10" presetSubtype="0">
                                  <p:stCondLst>
                                    <p:cond delay="0"/>
                                  </p:stCondLst>
                                  <p:childTnLst>
                                    <p:set>
                                      <p:cBhvr>
                                        <p:cTn dur="1" fill="hold">
                                          <p:stCondLst>
                                            <p:cond delay="0"/>
                                          </p:stCondLst>
                                        </p:cTn>
                                        <p:tgtEl>
                                          <p:spTgt spid="532"/>
                                        </p:tgtEl>
                                        <p:attrNameLst>
                                          <p:attrName>style.visibility</p:attrName>
                                        </p:attrNameLst>
                                      </p:cBhvr>
                                      <p:to>
                                        <p:strVal val="visible"/>
                                      </p:to>
                                    </p:set>
                                    <p:animEffect filter="fade" transition="in">
                                      <p:cBhvr>
                                        <p:cTn dur="1000"/>
                                        <p:tgtEl>
                                          <p:spTgt spid="53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525"/>
                                        </p:tgtEl>
                                      </p:cBhvr>
                                    </p:animEffect>
                                    <p:set>
                                      <p:cBhvr>
                                        <p:cTn dur="1" fill="hold">
                                          <p:stCondLst>
                                            <p:cond delay="1000"/>
                                          </p:stCondLst>
                                        </p:cTn>
                                        <p:tgtEl>
                                          <p:spTgt spid="525"/>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526"/>
                                        </p:tgtEl>
                                      </p:cBhvr>
                                    </p:animEffect>
                                    <p:set>
                                      <p:cBhvr>
                                        <p:cTn dur="1" fill="hold">
                                          <p:stCondLst>
                                            <p:cond delay="1000"/>
                                          </p:stCondLst>
                                        </p:cTn>
                                        <p:tgtEl>
                                          <p:spTgt spid="526"/>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527"/>
                                        </p:tgtEl>
                                      </p:cBhvr>
                                    </p:animEffect>
                                    <p:set>
                                      <p:cBhvr>
                                        <p:cTn dur="1" fill="hold">
                                          <p:stCondLst>
                                            <p:cond delay="1000"/>
                                          </p:stCondLst>
                                        </p:cTn>
                                        <p:tgtEl>
                                          <p:spTgt spid="527"/>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528"/>
                                        </p:tgtEl>
                                      </p:cBhvr>
                                    </p:animEffect>
                                    <p:set>
                                      <p:cBhvr>
                                        <p:cTn dur="1" fill="hold">
                                          <p:stCondLst>
                                            <p:cond delay="1000"/>
                                          </p:stCondLst>
                                        </p:cTn>
                                        <p:tgtEl>
                                          <p:spTgt spid="528"/>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529"/>
                                        </p:tgtEl>
                                      </p:cBhvr>
                                    </p:animEffect>
                                    <p:set>
                                      <p:cBhvr>
                                        <p:cTn dur="1" fill="hold">
                                          <p:stCondLst>
                                            <p:cond delay="1000"/>
                                          </p:stCondLst>
                                        </p:cTn>
                                        <p:tgtEl>
                                          <p:spTgt spid="529"/>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530"/>
                                        </p:tgtEl>
                                      </p:cBhvr>
                                    </p:animEffect>
                                    <p:set>
                                      <p:cBhvr>
                                        <p:cTn dur="1" fill="hold">
                                          <p:stCondLst>
                                            <p:cond delay="1000"/>
                                          </p:stCondLst>
                                        </p:cTn>
                                        <p:tgtEl>
                                          <p:spTgt spid="530"/>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531"/>
                                        </p:tgtEl>
                                      </p:cBhvr>
                                    </p:animEffect>
                                    <p:set>
                                      <p:cBhvr>
                                        <p:cTn dur="1" fill="hold">
                                          <p:stCondLst>
                                            <p:cond delay="1000"/>
                                          </p:stCondLst>
                                        </p:cTn>
                                        <p:tgtEl>
                                          <p:spTgt spid="531"/>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532"/>
                                        </p:tgtEl>
                                      </p:cBhvr>
                                    </p:animEffect>
                                    <p:set>
                                      <p:cBhvr>
                                        <p:cTn dur="1" fill="hold">
                                          <p:stCondLst>
                                            <p:cond delay="1000"/>
                                          </p:stCondLst>
                                        </p:cTn>
                                        <p:tgtEl>
                                          <p:spTgt spid="532"/>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533"/>
                                        </p:tgtEl>
                                        <p:attrNameLst>
                                          <p:attrName>style.visibility</p:attrName>
                                        </p:attrNameLst>
                                      </p:cBhvr>
                                      <p:to>
                                        <p:strVal val="visible"/>
                                      </p:to>
                                    </p:set>
                                    <p:animEffect filter="fade" transition="in">
                                      <p:cBhvr>
                                        <p:cTn dur="1000"/>
                                        <p:tgtEl>
                                          <p:spTgt spid="533"/>
                                        </p:tgtEl>
                                      </p:cBhvr>
                                    </p:animEffect>
                                  </p:childTnLst>
                                </p:cTn>
                              </p:par>
                              <p:par>
                                <p:cTn fill="hold" nodeType="withEffect" presetClass="entr" presetID="10" presetSubtype="0">
                                  <p:stCondLst>
                                    <p:cond delay="0"/>
                                  </p:stCondLst>
                                  <p:childTnLst>
                                    <p:set>
                                      <p:cBhvr>
                                        <p:cTn dur="1" fill="hold">
                                          <p:stCondLst>
                                            <p:cond delay="0"/>
                                          </p:stCondLst>
                                        </p:cTn>
                                        <p:tgtEl>
                                          <p:spTgt spid="534"/>
                                        </p:tgtEl>
                                        <p:attrNameLst>
                                          <p:attrName>style.visibility</p:attrName>
                                        </p:attrNameLst>
                                      </p:cBhvr>
                                      <p:to>
                                        <p:strVal val="visible"/>
                                      </p:to>
                                    </p:set>
                                    <p:animEffect filter="fade" transition="in">
                                      <p:cBhvr>
                                        <p:cTn dur="1000"/>
                                        <p:tgtEl>
                                          <p:spTgt spid="5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533"/>
                                        </p:tgtEl>
                                      </p:cBhvr>
                                    </p:animEffect>
                                    <p:set>
                                      <p:cBhvr>
                                        <p:cTn dur="1" fill="hold">
                                          <p:stCondLst>
                                            <p:cond delay="1000"/>
                                          </p:stCondLst>
                                        </p:cTn>
                                        <p:tgtEl>
                                          <p:spTgt spid="533"/>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534"/>
                                        </p:tgtEl>
                                      </p:cBhvr>
                                    </p:animEffect>
                                    <p:set>
                                      <p:cBhvr>
                                        <p:cTn dur="1" fill="hold">
                                          <p:stCondLst>
                                            <p:cond delay="1000"/>
                                          </p:stCondLst>
                                        </p:cTn>
                                        <p:tgtEl>
                                          <p:spTgt spid="534"/>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535"/>
                                        </p:tgtEl>
                                        <p:attrNameLst>
                                          <p:attrName>style.visibility</p:attrName>
                                        </p:attrNameLst>
                                      </p:cBhvr>
                                      <p:to>
                                        <p:strVal val="visible"/>
                                      </p:to>
                                    </p:set>
                                    <p:animEffect filter="fade" transition="in">
                                      <p:cBhvr>
                                        <p:cTn dur="1000"/>
                                        <p:tgtEl>
                                          <p:spTgt spid="535"/>
                                        </p:tgtEl>
                                      </p:cBhvr>
                                    </p:animEffect>
                                  </p:childTnLst>
                                </p:cTn>
                              </p:par>
                              <p:par>
                                <p:cTn fill="hold" nodeType="withEffect" presetClass="entr" presetID="10" presetSubtype="0">
                                  <p:stCondLst>
                                    <p:cond delay="0"/>
                                  </p:stCondLst>
                                  <p:childTnLst>
                                    <p:set>
                                      <p:cBhvr>
                                        <p:cTn dur="1" fill="hold">
                                          <p:stCondLst>
                                            <p:cond delay="0"/>
                                          </p:stCondLst>
                                        </p:cTn>
                                        <p:tgtEl>
                                          <p:spTgt spid="536"/>
                                        </p:tgtEl>
                                        <p:attrNameLst>
                                          <p:attrName>style.visibility</p:attrName>
                                        </p:attrNameLst>
                                      </p:cBhvr>
                                      <p:to>
                                        <p:strVal val="visible"/>
                                      </p:to>
                                    </p:set>
                                    <p:animEffect filter="fade" transition="in">
                                      <p:cBhvr>
                                        <p:cTn dur="1000"/>
                                        <p:tgtEl>
                                          <p:spTgt spid="536"/>
                                        </p:tgtEl>
                                      </p:cBhvr>
                                    </p:animEffect>
                                  </p:childTnLst>
                                </p:cTn>
                              </p:par>
                              <p:par>
                                <p:cTn fill="hold" nodeType="withEffect" presetClass="entr" presetID="10" presetSubtype="0">
                                  <p:stCondLst>
                                    <p:cond delay="0"/>
                                  </p:stCondLst>
                                  <p:childTnLst>
                                    <p:set>
                                      <p:cBhvr>
                                        <p:cTn dur="1" fill="hold">
                                          <p:stCondLst>
                                            <p:cond delay="0"/>
                                          </p:stCondLst>
                                        </p:cTn>
                                        <p:tgtEl>
                                          <p:spTgt spid="537"/>
                                        </p:tgtEl>
                                        <p:attrNameLst>
                                          <p:attrName>style.visibility</p:attrName>
                                        </p:attrNameLst>
                                      </p:cBhvr>
                                      <p:to>
                                        <p:strVal val="visible"/>
                                      </p:to>
                                    </p:set>
                                    <p:animEffect filter="fade" transition="in">
                                      <p:cBhvr>
                                        <p:cTn dur="1000"/>
                                        <p:tgtEl>
                                          <p:spTgt spid="537"/>
                                        </p:tgtEl>
                                      </p:cBhvr>
                                    </p:animEffect>
                                  </p:childTnLst>
                                </p:cTn>
                              </p:par>
                              <p:par>
                                <p:cTn fill="hold" nodeType="withEffect" presetClass="entr" presetID="10" presetSubtype="0">
                                  <p:stCondLst>
                                    <p:cond delay="0"/>
                                  </p:stCondLst>
                                  <p:childTnLst>
                                    <p:set>
                                      <p:cBhvr>
                                        <p:cTn dur="1" fill="hold">
                                          <p:stCondLst>
                                            <p:cond delay="0"/>
                                          </p:stCondLst>
                                        </p:cTn>
                                        <p:tgtEl>
                                          <p:spTgt spid="538"/>
                                        </p:tgtEl>
                                        <p:attrNameLst>
                                          <p:attrName>style.visibility</p:attrName>
                                        </p:attrNameLst>
                                      </p:cBhvr>
                                      <p:to>
                                        <p:strVal val="visible"/>
                                      </p:to>
                                    </p:set>
                                    <p:animEffect filter="fade" transition="in">
                                      <p:cBhvr>
                                        <p:cTn dur="1000"/>
                                        <p:tgtEl>
                                          <p:spTgt spid="53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535"/>
                                        </p:tgtEl>
                                      </p:cBhvr>
                                    </p:animEffect>
                                    <p:set>
                                      <p:cBhvr>
                                        <p:cTn dur="1" fill="hold">
                                          <p:stCondLst>
                                            <p:cond delay="1000"/>
                                          </p:stCondLst>
                                        </p:cTn>
                                        <p:tgtEl>
                                          <p:spTgt spid="535"/>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536"/>
                                        </p:tgtEl>
                                      </p:cBhvr>
                                    </p:animEffect>
                                    <p:set>
                                      <p:cBhvr>
                                        <p:cTn dur="1" fill="hold">
                                          <p:stCondLst>
                                            <p:cond delay="1000"/>
                                          </p:stCondLst>
                                        </p:cTn>
                                        <p:tgtEl>
                                          <p:spTgt spid="536"/>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537"/>
                                        </p:tgtEl>
                                      </p:cBhvr>
                                    </p:animEffect>
                                    <p:set>
                                      <p:cBhvr>
                                        <p:cTn dur="1" fill="hold">
                                          <p:stCondLst>
                                            <p:cond delay="1000"/>
                                          </p:stCondLst>
                                        </p:cTn>
                                        <p:tgtEl>
                                          <p:spTgt spid="537"/>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538"/>
                                        </p:tgtEl>
                                      </p:cBhvr>
                                    </p:animEffect>
                                    <p:set>
                                      <p:cBhvr>
                                        <p:cTn dur="1" fill="hold">
                                          <p:stCondLst>
                                            <p:cond delay="1000"/>
                                          </p:stCondLst>
                                        </p:cTn>
                                        <p:tgtEl>
                                          <p:spTgt spid="538"/>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539"/>
                                        </p:tgtEl>
                                        <p:attrNameLst>
                                          <p:attrName>style.visibility</p:attrName>
                                        </p:attrNameLst>
                                      </p:cBhvr>
                                      <p:to>
                                        <p:strVal val="visible"/>
                                      </p:to>
                                    </p:set>
                                    <p:animEffect filter="fade" transition="in">
                                      <p:cBhvr>
                                        <p:cTn dur="1000"/>
                                        <p:tgtEl>
                                          <p:spTgt spid="539"/>
                                        </p:tgtEl>
                                      </p:cBhvr>
                                    </p:animEffect>
                                  </p:childTnLst>
                                </p:cTn>
                              </p:par>
                              <p:par>
                                <p:cTn fill="hold" nodeType="withEffect" presetClass="entr" presetID="10" presetSubtype="0">
                                  <p:stCondLst>
                                    <p:cond delay="0"/>
                                  </p:stCondLst>
                                  <p:childTnLst>
                                    <p:set>
                                      <p:cBhvr>
                                        <p:cTn dur="1" fill="hold">
                                          <p:stCondLst>
                                            <p:cond delay="0"/>
                                          </p:stCondLst>
                                        </p:cTn>
                                        <p:tgtEl>
                                          <p:spTgt spid="540"/>
                                        </p:tgtEl>
                                        <p:attrNameLst>
                                          <p:attrName>style.visibility</p:attrName>
                                        </p:attrNameLst>
                                      </p:cBhvr>
                                      <p:to>
                                        <p:strVal val="visible"/>
                                      </p:to>
                                    </p:set>
                                    <p:animEffect filter="fade" transition="in">
                                      <p:cBhvr>
                                        <p:cTn dur="1000"/>
                                        <p:tgtEl>
                                          <p:spTgt spid="54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539"/>
                                        </p:tgtEl>
                                      </p:cBhvr>
                                    </p:animEffect>
                                    <p:set>
                                      <p:cBhvr>
                                        <p:cTn dur="1" fill="hold">
                                          <p:stCondLst>
                                            <p:cond delay="1000"/>
                                          </p:stCondLst>
                                        </p:cTn>
                                        <p:tgtEl>
                                          <p:spTgt spid="539"/>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540"/>
                                        </p:tgtEl>
                                      </p:cBhvr>
                                    </p:animEffect>
                                    <p:set>
                                      <p:cBhvr>
                                        <p:cTn dur="1" fill="hold">
                                          <p:stCondLst>
                                            <p:cond delay="1000"/>
                                          </p:stCondLst>
                                        </p:cTn>
                                        <p:tgtEl>
                                          <p:spTgt spid="540"/>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541"/>
                                        </p:tgtEl>
                                        <p:attrNameLst>
                                          <p:attrName>style.visibility</p:attrName>
                                        </p:attrNameLst>
                                      </p:cBhvr>
                                      <p:to>
                                        <p:strVal val="visible"/>
                                      </p:to>
                                    </p:set>
                                    <p:animEffect filter="fade" transition="in">
                                      <p:cBhvr>
                                        <p:cTn dur="1000"/>
                                        <p:tgtEl>
                                          <p:spTgt spid="541"/>
                                        </p:tgtEl>
                                      </p:cBhvr>
                                    </p:animEffect>
                                  </p:childTnLst>
                                </p:cTn>
                              </p:par>
                              <p:par>
                                <p:cTn fill="hold" nodeType="withEffect" presetClass="entr" presetID="10" presetSubtype="0">
                                  <p:stCondLst>
                                    <p:cond delay="0"/>
                                  </p:stCondLst>
                                  <p:childTnLst>
                                    <p:set>
                                      <p:cBhvr>
                                        <p:cTn dur="1" fill="hold">
                                          <p:stCondLst>
                                            <p:cond delay="0"/>
                                          </p:stCondLst>
                                        </p:cTn>
                                        <p:tgtEl>
                                          <p:spTgt spid="542"/>
                                        </p:tgtEl>
                                        <p:attrNameLst>
                                          <p:attrName>style.visibility</p:attrName>
                                        </p:attrNameLst>
                                      </p:cBhvr>
                                      <p:to>
                                        <p:strVal val="visible"/>
                                      </p:to>
                                    </p:set>
                                    <p:animEffect filter="fade" transition="in">
                                      <p:cBhvr>
                                        <p:cTn dur="1000"/>
                                        <p:tgtEl>
                                          <p:spTgt spid="54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541"/>
                                        </p:tgtEl>
                                      </p:cBhvr>
                                    </p:animEffect>
                                    <p:set>
                                      <p:cBhvr>
                                        <p:cTn dur="1" fill="hold">
                                          <p:stCondLst>
                                            <p:cond delay="1000"/>
                                          </p:stCondLst>
                                        </p:cTn>
                                        <p:tgtEl>
                                          <p:spTgt spid="541"/>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542"/>
                                        </p:tgtEl>
                                      </p:cBhvr>
                                    </p:animEffect>
                                    <p:set>
                                      <p:cBhvr>
                                        <p:cTn dur="1" fill="hold">
                                          <p:stCondLst>
                                            <p:cond delay="1000"/>
                                          </p:stCondLst>
                                        </p:cTn>
                                        <p:tgtEl>
                                          <p:spTgt spid="542"/>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543"/>
                                        </p:tgtEl>
                                        <p:attrNameLst>
                                          <p:attrName>style.visibility</p:attrName>
                                        </p:attrNameLst>
                                      </p:cBhvr>
                                      <p:to>
                                        <p:strVal val="visible"/>
                                      </p:to>
                                    </p:set>
                                    <p:animEffect filter="fade" transition="in">
                                      <p:cBhvr>
                                        <p:cTn dur="1000"/>
                                        <p:tgtEl>
                                          <p:spTgt spid="543"/>
                                        </p:tgtEl>
                                      </p:cBhvr>
                                    </p:animEffect>
                                  </p:childTnLst>
                                </p:cTn>
                              </p:par>
                              <p:par>
                                <p:cTn fill="hold" nodeType="withEffect" presetClass="entr" presetID="10" presetSubtype="0">
                                  <p:stCondLst>
                                    <p:cond delay="0"/>
                                  </p:stCondLst>
                                  <p:childTnLst>
                                    <p:set>
                                      <p:cBhvr>
                                        <p:cTn dur="1" fill="hold">
                                          <p:stCondLst>
                                            <p:cond delay="0"/>
                                          </p:stCondLst>
                                        </p:cTn>
                                        <p:tgtEl>
                                          <p:spTgt spid="544"/>
                                        </p:tgtEl>
                                        <p:attrNameLst>
                                          <p:attrName>style.visibility</p:attrName>
                                        </p:attrNameLst>
                                      </p:cBhvr>
                                      <p:to>
                                        <p:strVal val="visible"/>
                                      </p:to>
                                    </p:set>
                                    <p:animEffect filter="fade" transition="in">
                                      <p:cBhvr>
                                        <p:cTn dur="1000"/>
                                        <p:tgtEl>
                                          <p:spTgt spid="54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543"/>
                                        </p:tgtEl>
                                      </p:cBhvr>
                                    </p:animEffect>
                                    <p:set>
                                      <p:cBhvr>
                                        <p:cTn dur="1" fill="hold">
                                          <p:stCondLst>
                                            <p:cond delay="1000"/>
                                          </p:stCondLst>
                                        </p:cTn>
                                        <p:tgtEl>
                                          <p:spTgt spid="543"/>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544"/>
                                        </p:tgtEl>
                                      </p:cBhvr>
                                    </p:animEffect>
                                    <p:set>
                                      <p:cBhvr>
                                        <p:cTn dur="1" fill="hold">
                                          <p:stCondLst>
                                            <p:cond delay="1000"/>
                                          </p:stCondLst>
                                        </p:cTn>
                                        <p:tgtEl>
                                          <p:spTgt spid="544"/>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545"/>
                                        </p:tgtEl>
                                        <p:attrNameLst>
                                          <p:attrName>style.visibility</p:attrName>
                                        </p:attrNameLst>
                                      </p:cBhvr>
                                      <p:to>
                                        <p:strVal val="visible"/>
                                      </p:to>
                                    </p:set>
                                    <p:animEffect filter="fade" transition="in">
                                      <p:cBhvr>
                                        <p:cTn dur="1000"/>
                                        <p:tgtEl>
                                          <p:spTgt spid="545"/>
                                        </p:tgtEl>
                                      </p:cBhvr>
                                    </p:animEffect>
                                  </p:childTnLst>
                                </p:cTn>
                              </p:par>
                              <p:par>
                                <p:cTn fill="hold" nodeType="withEffect" presetClass="entr" presetID="10" presetSubtype="0">
                                  <p:stCondLst>
                                    <p:cond delay="0"/>
                                  </p:stCondLst>
                                  <p:childTnLst>
                                    <p:set>
                                      <p:cBhvr>
                                        <p:cTn dur="1" fill="hold">
                                          <p:stCondLst>
                                            <p:cond delay="0"/>
                                          </p:stCondLst>
                                        </p:cTn>
                                        <p:tgtEl>
                                          <p:spTgt spid="546"/>
                                        </p:tgtEl>
                                        <p:attrNameLst>
                                          <p:attrName>style.visibility</p:attrName>
                                        </p:attrNameLst>
                                      </p:cBhvr>
                                      <p:to>
                                        <p:strVal val="visible"/>
                                      </p:to>
                                    </p:set>
                                    <p:animEffect filter="fade" transition="in">
                                      <p:cBhvr>
                                        <p:cTn dur="1000"/>
                                        <p:tgtEl>
                                          <p:spTgt spid="54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545"/>
                                        </p:tgtEl>
                                      </p:cBhvr>
                                    </p:animEffect>
                                    <p:set>
                                      <p:cBhvr>
                                        <p:cTn dur="1" fill="hold">
                                          <p:stCondLst>
                                            <p:cond delay="1000"/>
                                          </p:stCondLst>
                                        </p:cTn>
                                        <p:tgtEl>
                                          <p:spTgt spid="545"/>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546"/>
                                        </p:tgtEl>
                                      </p:cBhvr>
                                    </p:animEffect>
                                    <p:set>
                                      <p:cBhvr>
                                        <p:cTn dur="1" fill="hold">
                                          <p:stCondLst>
                                            <p:cond delay="1000"/>
                                          </p:stCondLst>
                                        </p:cTn>
                                        <p:tgtEl>
                                          <p:spTgt spid="546"/>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547"/>
                                        </p:tgtEl>
                                        <p:attrNameLst>
                                          <p:attrName>style.visibility</p:attrName>
                                        </p:attrNameLst>
                                      </p:cBhvr>
                                      <p:to>
                                        <p:strVal val="visible"/>
                                      </p:to>
                                    </p:set>
                                    <p:animEffect filter="fade" transition="in">
                                      <p:cBhvr>
                                        <p:cTn dur="1000"/>
                                        <p:tgtEl>
                                          <p:spTgt spid="547"/>
                                        </p:tgtEl>
                                      </p:cBhvr>
                                    </p:animEffect>
                                  </p:childTnLst>
                                </p:cTn>
                              </p:par>
                              <p:par>
                                <p:cTn fill="hold" nodeType="withEffect" presetClass="entr" presetID="10" presetSubtype="0">
                                  <p:stCondLst>
                                    <p:cond delay="0"/>
                                  </p:stCondLst>
                                  <p:childTnLst>
                                    <p:set>
                                      <p:cBhvr>
                                        <p:cTn dur="1" fill="hold">
                                          <p:stCondLst>
                                            <p:cond delay="0"/>
                                          </p:stCondLst>
                                        </p:cTn>
                                        <p:tgtEl>
                                          <p:spTgt spid="548"/>
                                        </p:tgtEl>
                                        <p:attrNameLst>
                                          <p:attrName>style.visibility</p:attrName>
                                        </p:attrNameLst>
                                      </p:cBhvr>
                                      <p:to>
                                        <p:strVal val="visible"/>
                                      </p:to>
                                    </p:set>
                                    <p:animEffect filter="fade" transition="in">
                                      <p:cBhvr>
                                        <p:cTn dur="1000"/>
                                        <p:tgtEl>
                                          <p:spTgt spid="54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547"/>
                                        </p:tgtEl>
                                      </p:cBhvr>
                                    </p:animEffect>
                                    <p:set>
                                      <p:cBhvr>
                                        <p:cTn dur="1" fill="hold">
                                          <p:stCondLst>
                                            <p:cond delay="1000"/>
                                          </p:stCondLst>
                                        </p:cTn>
                                        <p:tgtEl>
                                          <p:spTgt spid="547"/>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548"/>
                                        </p:tgtEl>
                                      </p:cBhvr>
                                    </p:animEffect>
                                    <p:set>
                                      <p:cBhvr>
                                        <p:cTn dur="1" fill="hold">
                                          <p:stCondLst>
                                            <p:cond delay="1000"/>
                                          </p:stCondLst>
                                        </p:cTn>
                                        <p:tgtEl>
                                          <p:spTgt spid="548"/>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549"/>
                                        </p:tgtEl>
                                        <p:attrNameLst>
                                          <p:attrName>style.visibility</p:attrName>
                                        </p:attrNameLst>
                                      </p:cBhvr>
                                      <p:to>
                                        <p:strVal val="visible"/>
                                      </p:to>
                                    </p:set>
                                    <p:animEffect filter="fade" transition="in">
                                      <p:cBhvr>
                                        <p:cTn dur="1000"/>
                                        <p:tgtEl>
                                          <p:spTgt spid="549"/>
                                        </p:tgtEl>
                                      </p:cBhvr>
                                    </p:animEffect>
                                  </p:childTnLst>
                                </p:cTn>
                              </p:par>
                              <p:par>
                                <p:cTn fill="hold" nodeType="withEffect" presetClass="entr" presetID="10" presetSubtype="0">
                                  <p:stCondLst>
                                    <p:cond delay="0"/>
                                  </p:stCondLst>
                                  <p:childTnLst>
                                    <p:set>
                                      <p:cBhvr>
                                        <p:cTn dur="1" fill="hold">
                                          <p:stCondLst>
                                            <p:cond delay="0"/>
                                          </p:stCondLst>
                                        </p:cTn>
                                        <p:tgtEl>
                                          <p:spTgt spid="550"/>
                                        </p:tgtEl>
                                        <p:attrNameLst>
                                          <p:attrName>style.visibility</p:attrName>
                                        </p:attrNameLst>
                                      </p:cBhvr>
                                      <p:to>
                                        <p:strVal val="visible"/>
                                      </p:to>
                                    </p:set>
                                    <p:animEffect filter="fade" transition="in">
                                      <p:cBhvr>
                                        <p:cTn dur="1000"/>
                                        <p:tgtEl>
                                          <p:spTgt spid="55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549"/>
                                        </p:tgtEl>
                                      </p:cBhvr>
                                    </p:animEffect>
                                    <p:set>
                                      <p:cBhvr>
                                        <p:cTn dur="1" fill="hold">
                                          <p:stCondLst>
                                            <p:cond delay="1000"/>
                                          </p:stCondLst>
                                        </p:cTn>
                                        <p:tgtEl>
                                          <p:spTgt spid="549"/>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550"/>
                                        </p:tgtEl>
                                      </p:cBhvr>
                                    </p:animEffect>
                                    <p:set>
                                      <p:cBhvr>
                                        <p:cTn dur="1" fill="hold">
                                          <p:stCondLst>
                                            <p:cond delay="1000"/>
                                          </p:stCondLst>
                                        </p:cTn>
                                        <p:tgtEl>
                                          <p:spTgt spid="550"/>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551"/>
                                        </p:tgtEl>
                                        <p:attrNameLst>
                                          <p:attrName>style.visibility</p:attrName>
                                        </p:attrNameLst>
                                      </p:cBhvr>
                                      <p:to>
                                        <p:strVal val="visible"/>
                                      </p:to>
                                    </p:set>
                                    <p:animEffect filter="fade" transition="in">
                                      <p:cBhvr>
                                        <p:cTn dur="1000"/>
                                        <p:tgtEl>
                                          <p:spTgt spid="551"/>
                                        </p:tgtEl>
                                      </p:cBhvr>
                                    </p:animEffect>
                                  </p:childTnLst>
                                </p:cTn>
                              </p:par>
                              <p:par>
                                <p:cTn fill="hold" nodeType="withEffect" presetClass="entr" presetID="10" presetSubtype="0">
                                  <p:stCondLst>
                                    <p:cond delay="0"/>
                                  </p:stCondLst>
                                  <p:childTnLst>
                                    <p:set>
                                      <p:cBhvr>
                                        <p:cTn dur="1" fill="hold">
                                          <p:stCondLst>
                                            <p:cond delay="0"/>
                                          </p:stCondLst>
                                        </p:cTn>
                                        <p:tgtEl>
                                          <p:spTgt spid="552"/>
                                        </p:tgtEl>
                                        <p:attrNameLst>
                                          <p:attrName>style.visibility</p:attrName>
                                        </p:attrNameLst>
                                      </p:cBhvr>
                                      <p:to>
                                        <p:strVal val="visible"/>
                                      </p:to>
                                    </p:set>
                                    <p:animEffect filter="fade" transition="in">
                                      <p:cBhvr>
                                        <p:cTn dur="1000"/>
                                        <p:tgtEl>
                                          <p:spTgt spid="552"/>
                                        </p:tgtEl>
                                      </p:cBhvr>
                                    </p:animEffect>
                                  </p:childTnLst>
                                </p:cTn>
                              </p:par>
                              <p:par>
                                <p:cTn fill="hold" nodeType="withEffect" presetClass="entr" presetID="10" presetSubtype="0">
                                  <p:stCondLst>
                                    <p:cond delay="0"/>
                                  </p:stCondLst>
                                  <p:childTnLst>
                                    <p:set>
                                      <p:cBhvr>
                                        <p:cTn dur="1" fill="hold">
                                          <p:stCondLst>
                                            <p:cond delay="0"/>
                                          </p:stCondLst>
                                        </p:cTn>
                                        <p:tgtEl>
                                          <p:spTgt spid="553"/>
                                        </p:tgtEl>
                                        <p:attrNameLst>
                                          <p:attrName>style.visibility</p:attrName>
                                        </p:attrNameLst>
                                      </p:cBhvr>
                                      <p:to>
                                        <p:strVal val="visible"/>
                                      </p:to>
                                    </p:set>
                                    <p:animEffect filter="fade" transition="in">
                                      <p:cBhvr>
                                        <p:cTn dur="1000"/>
                                        <p:tgtEl>
                                          <p:spTgt spid="553"/>
                                        </p:tgtEl>
                                      </p:cBhvr>
                                    </p:animEffect>
                                  </p:childTnLst>
                                </p:cTn>
                              </p:par>
                              <p:par>
                                <p:cTn fill="hold" nodeType="withEffect" presetClass="entr" presetID="10" presetSubtype="0">
                                  <p:stCondLst>
                                    <p:cond delay="0"/>
                                  </p:stCondLst>
                                  <p:childTnLst>
                                    <p:set>
                                      <p:cBhvr>
                                        <p:cTn dur="1" fill="hold">
                                          <p:stCondLst>
                                            <p:cond delay="0"/>
                                          </p:stCondLst>
                                        </p:cTn>
                                        <p:tgtEl>
                                          <p:spTgt spid="554"/>
                                        </p:tgtEl>
                                        <p:attrNameLst>
                                          <p:attrName>style.visibility</p:attrName>
                                        </p:attrNameLst>
                                      </p:cBhvr>
                                      <p:to>
                                        <p:strVal val="visible"/>
                                      </p:to>
                                    </p:set>
                                    <p:animEffect filter="fade" transition="in">
                                      <p:cBhvr>
                                        <p:cTn dur="1000"/>
                                        <p:tgtEl>
                                          <p:spTgt spid="55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59" name="Shape 559"/>
        <p:cNvGrpSpPr/>
        <p:nvPr/>
      </p:nvGrpSpPr>
      <p:grpSpPr>
        <a:xfrm>
          <a:off x="0" y="0"/>
          <a:ext cx="0" cy="0"/>
          <a:chOff x="0" y="0"/>
          <a:chExt cx="0" cy="0"/>
        </a:xfrm>
      </p:grpSpPr>
      <p:sp>
        <p:nvSpPr>
          <p:cNvPr id="560" name="Google Shape;560;p39"/>
          <p:cNvSpPr txBox="1"/>
          <p:nvPr>
            <p:ph type="title"/>
          </p:nvPr>
        </p:nvSpPr>
        <p:spPr>
          <a:xfrm>
            <a:off x="1381250" y="919325"/>
            <a:ext cx="5030100" cy="435600"/>
          </a:xfrm>
          <a:prstGeom prst="rect">
            <a:avLst/>
          </a:prstGeom>
          <a:solidFill>
            <a:srgbClr val="EFEFEF"/>
          </a:solidFill>
          <a:ln cap="flat" cmpd="sng" w="9525">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3000"/>
              <a:t>New</a:t>
            </a:r>
            <a:r>
              <a:rPr lang="en" sz="3000"/>
              <a:t> Parameter Values</a:t>
            </a:r>
            <a:endParaRPr sz="3000"/>
          </a:p>
        </p:txBody>
      </p:sp>
      <p:pic>
        <p:nvPicPr>
          <p:cNvPr id="561" name="Google Shape;561;p39"/>
          <p:cNvPicPr preferRelativeResize="0"/>
          <p:nvPr/>
        </p:nvPicPr>
        <p:blipFill>
          <a:blip r:embed="rId3">
            <a:alphaModFix/>
          </a:blip>
          <a:stretch>
            <a:fillRect/>
          </a:stretch>
        </p:blipFill>
        <p:spPr>
          <a:xfrm>
            <a:off x="152400" y="1612525"/>
            <a:ext cx="8839200" cy="3021065"/>
          </a:xfrm>
          <a:prstGeom prst="rect">
            <a:avLst/>
          </a:prstGeom>
          <a:noFill/>
          <a:ln>
            <a:noFill/>
          </a:ln>
        </p:spPr>
      </p:pic>
      <p:sp>
        <p:nvSpPr>
          <p:cNvPr id="562" name="Google Shape;562;p39"/>
          <p:cNvSpPr/>
          <p:nvPr/>
        </p:nvSpPr>
        <p:spPr>
          <a:xfrm>
            <a:off x="247450" y="2003200"/>
            <a:ext cx="7971600" cy="390300"/>
          </a:xfrm>
          <a:prstGeom prst="rect">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p39"/>
          <p:cNvSpPr/>
          <p:nvPr/>
        </p:nvSpPr>
        <p:spPr>
          <a:xfrm>
            <a:off x="250350" y="2363975"/>
            <a:ext cx="8629200" cy="2269500"/>
          </a:xfrm>
          <a:prstGeom prst="rect">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64" name="Google Shape;564;p39"/>
          <p:cNvGrpSpPr/>
          <p:nvPr/>
        </p:nvGrpSpPr>
        <p:grpSpPr>
          <a:xfrm>
            <a:off x="795825" y="922650"/>
            <a:ext cx="453000" cy="453000"/>
            <a:chOff x="795825" y="922650"/>
            <a:chExt cx="453000" cy="453000"/>
          </a:xfrm>
        </p:grpSpPr>
        <p:sp>
          <p:nvSpPr>
            <p:cNvPr id="565" name="Google Shape;565;p39"/>
            <p:cNvSpPr/>
            <p:nvPr/>
          </p:nvSpPr>
          <p:spPr>
            <a:xfrm>
              <a:off x="795825" y="922650"/>
              <a:ext cx="453000" cy="453000"/>
            </a:xfrm>
            <a:prstGeom prst="ellipse">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39"/>
            <p:cNvSpPr/>
            <p:nvPr/>
          </p:nvSpPr>
          <p:spPr>
            <a:xfrm>
              <a:off x="795825" y="922650"/>
              <a:ext cx="453000" cy="453000"/>
            </a:xfrm>
            <a:prstGeom prst="ellipse">
              <a:avLst/>
            </a:prstGeom>
            <a:solidFill>
              <a:srgbClr val="FFCD00">
                <a:alpha val="72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562"/>
                                        </p:tgtEl>
                                      </p:cBhvr>
                                    </p:animEffect>
                                    <p:set>
                                      <p:cBhvr>
                                        <p:cTn dur="1" fill="hold">
                                          <p:stCondLst>
                                            <p:cond delay="1000"/>
                                          </p:stCondLst>
                                        </p:cTn>
                                        <p:tgtEl>
                                          <p:spTgt spid="56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563"/>
                                        </p:tgtEl>
                                      </p:cBhvr>
                                    </p:animEffect>
                                    <p:set>
                                      <p:cBhvr>
                                        <p:cTn dur="1" fill="hold">
                                          <p:stCondLst>
                                            <p:cond delay="1000"/>
                                          </p:stCondLst>
                                        </p:cTn>
                                        <p:tgtEl>
                                          <p:spTgt spid="563"/>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70" name="Shape 570"/>
        <p:cNvGrpSpPr/>
        <p:nvPr/>
      </p:nvGrpSpPr>
      <p:grpSpPr>
        <a:xfrm>
          <a:off x="0" y="0"/>
          <a:ext cx="0" cy="0"/>
          <a:chOff x="0" y="0"/>
          <a:chExt cx="0" cy="0"/>
        </a:xfrm>
      </p:grpSpPr>
      <p:sp>
        <p:nvSpPr>
          <p:cNvPr id="571" name="Google Shape;571;p40"/>
          <p:cNvSpPr txBox="1"/>
          <p:nvPr>
            <p:ph type="title"/>
          </p:nvPr>
        </p:nvSpPr>
        <p:spPr>
          <a:xfrm>
            <a:off x="1381250" y="919325"/>
            <a:ext cx="5030100" cy="435600"/>
          </a:xfrm>
          <a:prstGeom prst="rect">
            <a:avLst/>
          </a:prstGeom>
          <a:solidFill>
            <a:srgbClr val="EFEFEF"/>
          </a:solidFill>
          <a:ln cap="flat" cmpd="sng" w="9525">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3000"/>
              <a:t>New Parameter Values</a:t>
            </a:r>
            <a:endParaRPr sz="3000"/>
          </a:p>
        </p:txBody>
      </p:sp>
      <p:pic>
        <p:nvPicPr>
          <p:cNvPr id="572" name="Google Shape;572;p40"/>
          <p:cNvPicPr preferRelativeResize="0"/>
          <p:nvPr/>
        </p:nvPicPr>
        <p:blipFill>
          <a:blip r:embed="rId3">
            <a:alphaModFix/>
          </a:blip>
          <a:stretch>
            <a:fillRect/>
          </a:stretch>
        </p:blipFill>
        <p:spPr>
          <a:xfrm>
            <a:off x="152400" y="1612525"/>
            <a:ext cx="8839200" cy="3021065"/>
          </a:xfrm>
          <a:prstGeom prst="rect">
            <a:avLst/>
          </a:prstGeom>
          <a:noFill/>
          <a:ln>
            <a:noFill/>
          </a:ln>
        </p:spPr>
      </p:pic>
      <p:grpSp>
        <p:nvGrpSpPr>
          <p:cNvPr id="573" name="Google Shape;573;p40"/>
          <p:cNvGrpSpPr/>
          <p:nvPr/>
        </p:nvGrpSpPr>
        <p:grpSpPr>
          <a:xfrm>
            <a:off x="795825" y="922650"/>
            <a:ext cx="453000" cy="453000"/>
            <a:chOff x="795825" y="922650"/>
            <a:chExt cx="453000" cy="453000"/>
          </a:xfrm>
        </p:grpSpPr>
        <p:sp>
          <p:nvSpPr>
            <p:cNvPr id="574" name="Google Shape;574;p40"/>
            <p:cNvSpPr/>
            <p:nvPr/>
          </p:nvSpPr>
          <p:spPr>
            <a:xfrm>
              <a:off x="795825" y="922650"/>
              <a:ext cx="453000" cy="453000"/>
            </a:xfrm>
            <a:prstGeom prst="ellipse">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p40"/>
            <p:cNvSpPr/>
            <p:nvPr/>
          </p:nvSpPr>
          <p:spPr>
            <a:xfrm>
              <a:off x="795825" y="922650"/>
              <a:ext cx="453000" cy="453000"/>
            </a:xfrm>
            <a:prstGeom prst="ellipse">
              <a:avLst/>
            </a:prstGeom>
            <a:solidFill>
              <a:srgbClr val="FFCD00">
                <a:alpha val="72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79" name="Shape 579"/>
        <p:cNvGrpSpPr/>
        <p:nvPr/>
      </p:nvGrpSpPr>
      <p:grpSpPr>
        <a:xfrm>
          <a:off x="0" y="0"/>
          <a:ext cx="0" cy="0"/>
          <a:chOff x="0" y="0"/>
          <a:chExt cx="0" cy="0"/>
        </a:xfrm>
      </p:grpSpPr>
      <p:sp>
        <p:nvSpPr>
          <p:cNvPr id="580" name="Google Shape;580;p41"/>
          <p:cNvSpPr txBox="1"/>
          <p:nvPr>
            <p:ph type="title"/>
          </p:nvPr>
        </p:nvSpPr>
        <p:spPr>
          <a:xfrm>
            <a:off x="1381250" y="706500"/>
            <a:ext cx="4059300" cy="957000"/>
          </a:xfrm>
          <a:prstGeom prst="rect">
            <a:avLst/>
          </a:prstGeom>
          <a:ln cap="flat" cmpd="sng" w="9525">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3000"/>
              <a:t>SEIR Dynamics (Co-infection Model)</a:t>
            </a:r>
            <a:endParaRPr sz="3000"/>
          </a:p>
        </p:txBody>
      </p:sp>
      <p:grpSp>
        <p:nvGrpSpPr>
          <p:cNvPr id="581" name="Google Shape;581;p41"/>
          <p:cNvGrpSpPr/>
          <p:nvPr/>
        </p:nvGrpSpPr>
        <p:grpSpPr>
          <a:xfrm>
            <a:off x="795825" y="922650"/>
            <a:ext cx="453000" cy="453000"/>
            <a:chOff x="795825" y="922650"/>
            <a:chExt cx="453000" cy="453000"/>
          </a:xfrm>
        </p:grpSpPr>
        <p:sp>
          <p:nvSpPr>
            <p:cNvPr id="582" name="Google Shape;582;p41"/>
            <p:cNvSpPr/>
            <p:nvPr/>
          </p:nvSpPr>
          <p:spPr>
            <a:xfrm>
              <a:off x="795825" y="922650"/>
              <a:ext cx="453000" cy="453000"/>
            </a:xfrm>
            <a:prstGeom prst="ellipse">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p41"/>
            <p:cNvSpPr/>
            <p:nvPr/>
          </p:nvSpPr>
          <p:spPr>
            <a:xfrm>
              <a:off x="795825" y="922650"/>
              <a:ext cx="453000" cy="453000"/>
            </a:xfrm>
            <a:prstGeom prst="ellipse">
              <a:avLst/>
            </a:prstGeom>
            <a:solidFill>
              <a:srgbClr val="FFCD00">
                <a:alpha val="72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84" name="Google Shape;584;p41"/>
          <p:cNvSpPr/>
          <p:nvPr/>
        </p:nvSpPr>
        <p:spPr>
          <a:xfrm>
            <a:off x="5251500" y="1053000"/>
            <a:ext cx="189000" cy="322800"/>
          </a:xfrm>
          <a:prstGeom prst="rect">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85" name="Google Shape;585;p41"/>
          <p:cNvPicPr preferRelativeResize="0"/>
          <p:nvPr/>
        </p:nvPicPr>
        <p:blipFill>
          <a:blip r:embed="rId3">
            <a:alphaModFix/>
          </a:blip>
          <a:stretch>
            <a:fillRect/>
          </a:stretch>
        </p:blipFill>
        <p:spPr>
          <a:xfrm>
            <a:off x="2308300" y="1788850"/>
            <a:ext cx="4527377" cy="3175200"/>
          </a:xfrm>
          <a:prstGeom prst="rect">
            <a:avLst/>
          </a:prstGeom>
          <a:noFill/>
          <a:ln cap="flat" cmpd="sng" w="28575">
            <a:solidFill>
              <a:srgbClr val="000000"/>
            </a:solidFill>
            <a:prstDash val="solid"/>
            <a:round/>
            <a:headEnd len="sm" w="sm" type="none"/>
            <a:tailEnd len="sm" w="sm" type="none"/>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6" name="Shape 86"/>
        <p:cNvGrpSpPr/>
        <p:nvPr/>
      </p:nvGrpSpPr>
      <p:grpSpPr>
        <a:xfrm>
          <a:off x="0" y="0"/>
          <a:ext cx="0" cy="0"/>
          <a:chOff x="0" y="0"/>
          <a:chExt cx="0" cy="0"/>
        </a:xfrm>
      </p:grpSpPr>
      <p:sp>
        <p:nvSpPr>
          <p:cNvPr id="87" name="Google Shape;87;p15"/>
          <p:cNvSpPr/>
          <p:nvPr/>
        </p:nvSpPr>
        <p:spPr>
          <a:xfrm>
            <a:off x="5143500" y="1048725"/>
            <a:ext cx="3393600" cy="256200"/>
          </a:xfrm>
          <a:prstGeom prst="rect">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15"/>
          <p:cNvSpPr txBox="1"/>
          <p:nvPr>
            <p:ph type="title"/>
          </p:nvPr>
        </p:nvSpPr>
        <p:spPr>
          <a:xfrm>
            <a:off x="1381250" y="860800"/>
            <a:ext cx="7155900" cy="550200"/>
          </a:xfrm>
          <a:prstGeom prst="rect">
            <a:avLst/>
          </a:prstGeom>
          <a:ln cap="flat" cmpd="sng" w="9525">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600"/>
              </a:spcBef>
              <a:spcAft>
                <a:spcPts val="0"/>
              </a:spcAft>
              <a:buClr>
                <a:schemeClr val="dk1"/>
              </a:buClr>
              <a:buSzPts val="1100"/>
              <a:buFont typeface="Arial"/>
              <a:buNone/>
            </a:pPr>
            <a:r>
              <a:rPr lang="en" sz="3000">
                <a:solidFill>
                  <a:schemeClr val="dk1"/>
                </a:solidFill>
              </a:rPr>
              <a:t>Why are we conducting this research?</a:t>
            </a:r>
            <a:endParaRPr sz="3000"/>
          </a:p>
        </p:txBody>
      </p:sp>
      <p:pic>
        <p:nvPicPr>
          <p:cNvPr id="89" name="Google Shape;89;p15"/>
          <p:cNvPicPr preferRelativeResize="0"/>
          <p:nvPr/>
        </p:nvPicPr>
        <p:blipFill rotWithShape="1">
          <a:blip r:embed="rId3">
            <a:alphaModFix/>
          </a:blip>
          <a:srcRect b="9966" l="0" r="0" t="5280"/>
          <a:stretch/>
        </p:blipFill>
        <p:spPr>
          <a:xfrm>
            <a:off x="4613400" y="1572400"/>
            <a:ext cx="4232711" cy="3039024"/>
          </a:xfrm>
          <a:prstGeom prst="rect">
            <a:avLst/>
          </a:prstGeom>
          <a:noFill/>
          <a:ln cap="flat" cmpd="sng" w="28575">
            <a:solidFill>
              <a:srgbClr val="000000"/>
            </a:solidFill>
            <a:prstDash val="solid"/>
            <a:round/>
            <a:headEnd len="sm" w="sm" type="none"/>
            <a:tailEnd len="sm" w="sm" type="none"/>
          </a:ln>
        </p:spPr>
      </p:pic>
      <p:sp>
        <p:nvSpPr>
          <p:cNvPr id="90" name="Google Shape;90;p15"/>
          <p:cNvSpPr txBox="1"/>
          <p:nvPr/>
        </p:nvSpPr>
        <p:spPr>
          <a:xfrm>
            <a:off x="4613388" y="4684775"/>
            <a:ext cx="4453800" cy="37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1000">
                <a:latin typeface="Quattrocento Sans"/>
                <a:ea typeface="Quattrocento Sans"/>
                <a:cs typeface="Quattrocento Sans"/>
                <a:sym typeface="Quattrocento Sans"/>
              </a:rPr>
              <a:t>http://www.multivu.com/players/English/7701451-sanofi-priftin-rifapentine/</a:t>
            </a:r>
            <a:endParaRPr i="1" sz="1000">
              <a:latin typeface="Quattrocento Sans"/>
              <a:ea typeface="Quattrocento Sans"/>
              <a:cs typeface="Quattrocento Sans"/>
              <a:sym typeface="Quattrocento Sans"/>
            </a:endParaRPr>
          </a:p>
        </p:txBody>
      </p:sp>
      <p:pic>
        <p:nvPicPr>
          <p:cNvPr id="91" name="Google Shape;91;p15"/>
          <p:cNvPicPr preferRelativeResize="0"/>
          <p:nvPr/>
        </p:nvPicPr>
        <p:blipFill rotWithShape="1">
          <a:blip r:embed="rId4">
            <a:alphaModFix/>
          </a:blip>
          <a:srcRect b="4273" l="0" r="0" t="9033"/>
          <a:stretch/>
        </p:blipFill>
        <p:spPr>
          <a:xfrm>
            <a:off x="494050" y="1572400"/>
            <a:ext cx="3393600" cy="3025233"/>
          </a:xfrm>
          <a:prstGeom prst="rect">
            <a:avLst/>
          </a:prstGeom>
          <a:noFill/>
          <a:ln cap="flat" cmpd="sng" w="28575">
            <a:solidFill>
              <a:srgbClr val="000000"/>
            </a:solidFill>
            <a:prstDash val="solid"/>
            <a:round/>
            <a:headEnd len="sm" w="sm" type="none"/>
            <a:tailEnd len="sm" w="sm" type="none"/>
          </a:ln>
          <a:effectLst>
            <a:outerShdw blurRad="57150" rotWithShape="0" algn="bl" dir="5400000" dist="19050">
              <a:srgbClr val="000000">
                <a:alpha val="50000"/>
              </a:srgbClr>
            </a:outerShdw>
          </a:effectLst>
        </p:spPr>
      </p:pic>
      <p:sp>
        <p:nvSpPr>
          <p:cNvPr id="92" name="Google Shape;92;p15"/>
          <p:cNvSpPr txBox="1"/>
          <p:nvPr/>
        </p:nvSpPr>
        <p:spPr>
          <a:xfrm>
            <a:off x="0" y="4596727"/>
            <a:ext cx="4453800" cy="550200"/>
          </a:xfrm>
          <a:prstGeom prst="rect">
            <a:avLst/>
          </a:prstGeom>
          <a:noFill/>
          <a:ln>
            <a:noFill/>
          </a:ln>
        </p:spPr>
        <p:txBody>
          <a:bodyPr anchorCtr="0" anchor="t" bIns="91425" lIns="91425" spcFirstLastPara="1" rIns="91425" wrap="square" tIns="91425">
            <a:noAutofit/>
          </a:bodyPr>
          <a:lstStyle/>
          <a:p>
            <a:pPr indent="0" lvl="0" marL="0" rtl="0" algn="l">
              <a:spcBef>
                <a:spcPts val="600"/>
              </a:spcBef>
              <a:spcAft>
                <a:spcPts val="0"/>
              </a:spcAft>
              <a:buClr>
                <a:srgbClr val="000000"/>
              </a:buClr>
              <a:buSzPts val="1100"/>
              <a:buFont typeface="Arial"/>
              <a:buNone/>
            </a:pPr>
            <a:r>
              <a:rPr i="1" lang="en" sz="1000">
                <a:latin typeface="Quattrocento Sans"/>
                <a:ea typeface="Quattrocento Sans"/>
                <a:cs typeface="Quattrocento Sans"/>
                <a:sym typeface="Quattrocento Sans"/>
              </a:rPr>
              <a:t>Tuberculosis.”VectorStock.com.2018,</a:t>
            </a:r>
            <a:r>
              <a:rPr i="1" lang="en" sz="1000">
                <a:uFill>
                  <a:noFill/>
                </a:uFill>
                <a:latin typeface="Quattrocento Sans"/>
                <a:ea typeface="Quattrocento Sans"/>
                <a:cs typeface="Quattrocento Sans"/>
                <a:sym typeface="Quattrocento Sans"/>
                <a:hlinkClick r:id="rId5"/>
              </a:rPr>
              <a:t>https://www.vectorstock.cm/royalty-free-</a:t>
            </a:r>
            <a:r>
              <a:rPr i="1" lang="en" sz="1000">
                <a:latin typeface="Quattrocento Sans"/>
                <a:ea typeface="Quattrocento Sans"/>
                <a:cs typeface="Quattrocento Sans"/>
                <a:sym typeface="Quattrocento Sans"/>
              </a:rPr>
              <a:t>vector/tuberculosis-lgo-icon-vector-17791903</a:t>
            </a:r>
            <a:endParaRPr i="1" sz="1000">
              <a:latin typeface="Quattrocento Sans"/>
              <a:ea typeface="Quattrocento Sans"/>
              <a:cs typeface="Quattrocento Sans"/>
              <a:sym typeface="Quattrocento Sans"/>
            </a:endParaRPr>
          </a:p>
        </p:txBody>
      </p:sp>
      <p:grpSp>
        <p:nvGrpSpPr>
          <p:cNvPr id="93" name="Google Shape;93;p15"/>
          <p:cNvGrpSpPr/>
          <p:nvPr/>
        </p:nvGrpSpPr>
        <p:grpSpPr>
          <a:xfrm>
            <a:off x="795825" y="922650"/>
            <a:ext cx="453000" cy="453000"/>
            <a:chOff x="795825" y="922650"/>
            <a:chExt cx="453000" cy="453000"/>
          </a:xfrm>
        </p:grpSpPr>
        <p:sp>
          <p:nvSpPr>
            <p:cNvPr id="94" name="Google Shape;94;p15"/>
            <p:cNvSpPr/>
            <p:nvPr/>
          </p:nvSpPr>
          <p:spPr>
            <a:xfrm>
              <a:off x="795825" y="922650"/>
              <a:ext cx="453000" cy="453000"/>
            </a:xfrm>
            <a:prstGeom prst="ellipse">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5"/>
            <p:cNvSpPr/>
            <p:nvPr/>
          </p:nvSpPr>
          <p:spPr>
            <a:xfrm>
              <a:off x="795825" y="922650"/>
              <a:ext cx="453000" cy="453000"/>
            </a:xfrm>
            <a:prstGeom prst="ellipse">
              <a:avLst/>
            </a:prstGeom>
            <a:solidFill>
              <a:srgbClr val="FFCD00">
                <a:alpha val="72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9" name="Shape 589"/>
        <p:cNvGrpSpPr/>
        <p:nvPr/>
      </p:nvGrpSpPr>
      <p:grpSpPr>
        <a:xfrm>
          <a:off x="0" y="0"/>
          <a:ext cx="0" cy="0"/>
          <a:chOff x="0" y="0"/>
          <a:chExt cx="0" cy="0"/>
        </a:xfrm>
      </p:grpSpPr>
      <p:sp>
        <p:nvSpPr>
          <p:cNvPr id="590" name="Google Shape;590;p42"/>
          <p:cNvSpPr txBox="1"/>
          <p:nvPr>
            <p:ph type="title"/>
          </p:nvPr>
        </p:nvSpPr>
        <p:spPr>
          <a:xfrm>
            <a:off x="1381250" y="649574"/>
            <a:ext cx="3868200" cy="808500"/>
          </a:xfrm>
          <a:prstGeom prst="rect">
            <a:avLst/>
          </a:prstGeom>
          <a:solidFill>
            <a:srgbClr val="EFEFEF"/>
          </a:solidFill>
          <a:ln cap="flat" cmpd="sng" w="9525">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3000"/>
              <a:t>Updated </a:t>
            </a:r>
            <a:r>
              <a:rPr lang="en" sz="3000"/>
              <a:t>Scalar Output Function</a:t>
            </a:r>
            <a:endParaRPr sz="3000"/>
          </a:p>
        </p:txBody>
      </p:sp>
      <p:pic>
        <p:nvPicPr>
          <p:cNvPr id="591" name="Google Shape;591;p42"/>
          <p:cNvPicPr preferRelativeResize="0"/>
          <p:nvPr/>
        </p:nvPicPr>
        <p:blipFill>
          <a:blip r:embed="rId4">
            <a:alphaModFix/>
          </a:blip>
          <a:stretch>
            <a:fillRect/>
          </a:stretch>
        </p:blipFill>
        <p:spPr>
          <a:xfrm>
            <a:off x="1243263" y="1904598"/>
            <a:ext cx="6657481" cy="1032900"/>
          </a:xfrm>
          <a:prstGeom prst="rect">
            <a:avLst/>
          </a:prstGeom>
          <a:noFill/>
          <a:ln>
            <a:noFill/>
          </a:ln>
        </p:spPr>
      </p:pic>
      <p:sp>
        <p:nvSpPr>
          <p:cNvPr id="592" name="Google Shape;592;p42"/>
          <p:cNvSpPr txBox="1"/>
          <p:nvPr/>
        </p:nvSpPr>
        <p:spPr>
          <a:xfrm>
            <a:off x="2902500" y="3430350"/>
            <a:ext cx="3339000" cy="103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200">
                <a:latin typeface="Quattrocento Sans"/>
                <a:ea typeface="Quattrocento Sans"/>
                <a:cs typeface="Quattrocento Sans"/>
                <a:sym typeface="Quattrocento Sans"/>
              </a:rPr>
              <a:t>E : Exposed population</a:t>
            </a:r>
            <a:endParaRPr sz="2200">
              <a:latin typeface="Quattrocento Sans"/>
              <a:ea typeface="Quattrocento Sans"/>
              <a:cs typeface="Quattrocento Sans"/>
              <a:sym typeface="Quattrocento Sans"/>
            </a:endParaRPr>
          </a:p>
          <a:p>
            <a:pPr indent="0" lvl="0" marL="0" rtl="0" algn="l">
              <a:spcBef>
                <a:spcPts val="0"/>
              </a:spcBef>
              <a:spcAft>
                <a:spcPts val="0"/>
              </a:spcAft>
              <a:buNone/>
            </a:pPr>
            <a:r>
              <a:rPr lang="en" sz="2200">
                <a:latin typeface="Quattrocento Sans"/>
                <a:ea typeface="Quattrocento Sans"/>
                <a:cs typeface="Quattrocento Sans"/>
                <a:sym typeface="Quattrocento Sans"/>
              </a:rPr>
              <a:t>I : Infectious population</a:t>
            </a:r>
            <a:endParaRPr sz="2200">
              <a:latin typeface="Quattrocento Sans"/>
              <a:ea typeface="Quattrocento Sans"/>
              <a:cs typeface="Quattrocento Sans"/>
              <a:sym typeface="Quattrocento Sans"/>
            </a:endParaRPr>
          </a:p>
          <a:p>
            <a:pPr indent="0" lvl="0" marL="0" rtl="0" algn="l">
              <a:spcBef>
                <a:spcPts val="0"/>
              </a:spcBef>
              <a:spcAft>
                <a:spcPts val="0"/>
              </a:spcAft>
              <a:buNone/>
            </a:pPr>
            <a:r>
              <a:rPr lang="en" sz="2200">
                <a:latin typeface="Quattrocento Sans"/>
                <a:ea typeface="Quattrocento Sans"/>
                <a:cs typeface="Quattrocento Sans"/>
                <a:sym typeface="Quattrocento Sans"/>
              </a:rPr>
              <a:t>N : Total population</a:t>
            </a:r>
            <a:endParaRPr sz="2200">
              <a:latin typeface="Quattrocento Sans"/>
              <a:ea typeface="Quattrocento Sans"/>
              <a:cs typeface="Quattrocento Sans"/>
              <a:sym typeface="Quattrocento Sans"/>
            </a:endParaRPr>
          </a:p>
        </p:txBody>
      </p:sp>
      <p:grpSp>
        <p:nvGrpSpPr>
          <p:cNvPr id="593" name="Google Shape;593;p42"/>
          <p:cNvGrpSpPr/>
          <p:nvPr/>
        </p:nvGrpSpPr>
        <p:grpSpPr>
          <a:xfrm>
            <a:off x="795825" y="922650"/>
            <a:ext cx="453000" cy="453000"/>
            <a:chOff x="795825" y="922650"/>
            <a:chExt cx="453000" cy="453000"/>
          </a:xfrm>
        </p:grpSpPr>
        <p:sp>
          <p:nvSpPr>
            <p:cNvPr id="594" name="Google Shape;594;p42"/>
            <p:cNvSpPr/>
            <p:nvPr/>
          </p:nvSpPr>
          <p:spPr>
            <a:xfrm>
              <a:off x="795825" y="922650"/>
              <a:ext cx="453000" cy="453000"/>
            </a:xfrm>
            <a:prstGeom prst="ellipse">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42"/>
            <p:cNvSpPr/>
            <p:nvPr/>
          </p:nvSpPr>
          <p:spPr>
            <a:xfrm>
              <a:off x="795825" y="922650"/>
              <a:ext cx="453000" cy="453000"/>
            </a:xfrm>
            <a:prstGeom prst="ellipse">
              <a:avLst/>
            </a:prstGeom>
            <a:solidFill>
              <a:srgbClr val="FFCD00">
                <a:alpha val="72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9" name="Shape 599"/>
        <p:cNvGrpSpPr/>
        <p:nvPr/>
      </p:nvGrpSpPr>
      <p:grpSpPr>
        <a:xfrm>
          <a:off x="0" y="0"/>
          <a:ext cx="0" cy="0"/>
          <a:chOff x="0" y="0"/>
          <a:chExt cx="0" cy="0"/>
        </a:xfrm>
      </p:grpSpPr>
      <p:sp>
        <p:nvSpPr>
          <p:cNvPr id="600" name="Google Shape;600;p43"/>
          <p:cNvSpPr/>
          <p:nvPr/>
        </p:nvSpPr>
        <p:spPr>
          <a:xfrm>
            <a:off x="5923875" y="1090600"/>
            <a:ext cx="2972700" cy="1414800"/>
          </a:xfrm>
          <a:prstGeom prst="rect">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43"/>
          <p:cNvSpPr txBox="1"/>
          <p:nvPr>
            <p:ph type="title"/>
          </p:nvPr>
        </p:nvSpPr>
        <p:spPr>
          <a:xfrm>
            <a:off x="1381250" y="910500"/>
            <a:ext cx="3885900" cy="435600"/>
          </a:xfrm>
          <a:prstGeom prst="rect">
            <a:avLst/>
          </a:prstGeom>
          <a:ln cap="flat" cmpd="sng" w="9525">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3000"/>
              <a:t>Sensitivity Analysis</a:t>
            </a:r>
            <a:endParaRPr sz="3000"/>
          </a:p>
        </p:txBody>
      </p:sp>
      <p:grpSp>
        <p:nvGrpSpPr>
          <p:cNvPr id="602" name="Google Shape;602;p43"/>
          <p:cNvGrpSpPr/>
          <p:nvPr/>
        </p:nvGrpSpPr>
        <p:grpSpPr>
          <a:xfrm>
            <a:off x="795825" y="922650"/>
            <a:ext cx="453000" cy="453000"/>
            <a:chOff x="795825" y="922650"/>
            <a:chExt cx="453000" cy="453000"/>
          </a:xfrm>
        </p:grpSpPr>
        <p:sp>
          <p:nvSpPr>
            <p:cNvPr id="603" name="Google Shape;603;p43"/>
            <p:cNvSpPr/>
            <p:nvPr/>
          </p:nvSpPr>
          <p:spPr>
            <a:xfrm>
              <a:off x="795825" y="922650"/>
              <a:ext cx="453000" cy="453000"/>
            </a:xfrm>
            <a:prstGeom prst="ellipse">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43"/>
            <p:cNvSpPr/>
            <p:nvPr/>
          </p:nvSpPr>
          <p:spPr>
            <a:xfrm>
              <a:off x="795825" y="922650"/>
              <a:ext cx="453000" cy="453000"/>
            </a:xfrm>
            <a:prstGeom prst="ellipse">
              <a:avLst/>
            </a:prstGeom>
            <a:solidFill>
              <a:srgbClr val="FFCD00">
                <a:alpha val="72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605" name="Google Shape;605;p43" title="250_HIV_Model - Large.mov">
            <a:hlinkClick r:id="rId3"/>
          </p:cNvPr>
          <p:cNvPicPr preferRelativeResize="0"/>
          <p:nvPr/>
        </p:nvPicPr>
        <p:blipFill>
          <a:blip r:embed="rId4">
            <a:alphaModFix/>
          </a:blip>
          <a:stretch>
            <a:fillRect/>
          </a:stretch>
        </p:blipFill>
        <p:spPr>
          <a:xfrm>
            <a:off x="916025" y="1485125"/>
            <a:ext cx="4572000" cy="3429000"/>
          </a:xfrm>
          <a:prstGeom prst="rect">
            <a:avLst/>
          </a:prstGeom>
          <a:noFill/>
          <a:ln>
            <a:noFill/>
          </a:ln>
        </p:spPr>
      </p:pic>
      <p:graphicFrame>
        <p:nvGraphicFramePr>
          <p:cNvPr id="606" name="Google Shape;606;p43"/>
          <p:cNvGraphicFramePr/>
          <p:nvPr/>
        </p:nvGraphicFramePr>
        <p:xfrm>
          <a:off x="5923900" y="671388"/>
          <a:ext cx="3000000" cy="3000000"/>
        </p:xfrm>
        <a:graphic>
          <a:graphicData uri="http://schemas.openxmlformats.org/drawingml/2006/table">
            <a:tbl>
              <a:tblPr>
                <a:noFill/>
                <a:tableStyleId>{2F651508-98A2-42E6-8A76-728E67978884}</a:tableStyleId>
              </a:tblPr>
              <a:tblGrid>
                <a:gridCol w="1486325"/>
                <a:gridCol w="1486325"/>
              </a:tblGrid>
              <a:tr h="628800">
                <a:tc>
                  <a:txBody>
                    <a:bodyPr>
                      <a:noAutofit/>
                    </a:bodyPr>
                    <a:lstStyle/>
                    <a:p>
                      <a:pPr indent="0" lvl="0" marL="0" rtl="0" algn="l">
                        <a:spcBef>
                          <a:spcPts val="0"/>
                        </a:spcBef>
                        <a:spcAft>
                          <a:spcPts val="0"/>
                        </a:spcAft>
                        <a:buNone/>
                      </a:pPr>
                      <a:r>
                        <a:rPr lang="en">
                          <a:latin typeface="Quattrocento Sans"/>
                          <a:ea typeface="Quattrocento Sans"/>
                          <a:cs typeface="Quattrocento Sans"/>
                          <a:sym typeface="Quattrocento Sans"/>
                        </a:rPr>
                        <a:t>Sensitive </a:t>
                      </a:r>
                      <a:r>
                        <a:rPr lang="en">
                          <a:latin typeface="Quattrocento Sans"/>
                          <a:ea typeface="Quattrocento Sans"/>
                          <a:cs typeface="Quattrocento Sans"/>
                          <a:sym typeface="Quattrocento Sans"/>
                        </a:rPr>
                        <a:t>Parameter</a:t>
                      </a:r>
                      <a:endParaRPr>
                        <a:latin typeface="Quattrocento Sans"/>
                        <a:ea typeface="Quattrocento Sans"/>
                        <a:cs typeface="Quattrocento Sans"/>
                        <a:sym typeface="Quattrocento Sans"/>
                      </a:endParaRPr>
                    </a:p>
                  </a:txBody>
                  <a:tcPr marT="91425" marB="91425" marR="91425" marL="91425"/>
                </a:tc>
                <a:tc>
                  <a:txBody>
                    <a:bodyPr>
                      <a:noAutofit/>
                    </a:bodyPr>
                    <a:lstStyle/>
                    <a:p>
                      <a:pPr indent="0" lvl="0" marL="0" rtl="0" algn="l">
                        <a:spcBef>
                          <a:spcPts val="0"/>
                        </a:spcBef>
                        <a:spcAft>
                          <a:spcPts val="0"/>
                        </a:spcAft>
                        <a:buNone/>
                      </a:pPr>
                      <a:r>
                        <a:rPr lang="en">
                          <a:latin typeface="Quattrocento Sans"/>
                          <a:ea typeface="Quattrocento Sans"/>
                          <a:cs typeface="Quattrocento Sans"/>
                          <a:sym typeface="Quattrocento Sans"/>
                        </a:rPr>
                        <a:t>Meaning</a:t>
                      </a:r>
                      <a:endParaRPr>
                        <a:latin typeface="Quattrocento Sans"/>
                        <a:ea typeface="Quattrocento Sans"/>
                        <a:cs typeface="Quattrocento Sans"/>
                        <a:sym typeface="Quattrocento Sans"/>
                      </a:endParaRPr>
                    </a:p>
                  </a:txBody>
                  <a:tcPr marT="91425" marB="91425" marR="91425" marL="91425"/>
                </a:tc>
              </a:tr>
              <a:tr h="369850">
                <a:tc>
                  <a:txBody>
                    <a:bodyPr>
                      <a:noAutofit/>
                    </a:bodyPr>
                    <a:lstStyle/>
                    <a:p>
                      <a:pPr indent="0" lvl="0" marL="0" rtl="0" algn="l">
                        <a:spcBef>
                          <a:spcPts val="0"/>
                        </a:spcBef>
                        <a:spcAft>
                          <a:spcPts val="0"/>
                        </a:spcAft>
                        <a:buNone/>
                      </a:pPr>
                      <a:r>
                        <a:rPr lang="en">
                          <a:latin typeface="Quattrocento Sans"/>
                          <a:ea typeface="Quattrocento Sans"/>
                          <a:cs typeface="Quattrocento Sans"/>
                          <a:sym typeface="Quattrocento Sans"/>
                        </a:rPr>
                        <a:t>𝜆</a:t>
                      </a:r>
                      <a:endParaRPr>
                        <a:latin typeface="Quattrocento Sans"/>
                        <a:ea typeface="Quattrocento Sans"/>
                        <a:cs typeface="Quattrocento Sans"/>
                        <a:sym typeface="Quattrocento Sans"/>
                      </a:endParaRPr>
                    </a:p>
                  </a:txBody>
                  <a:tcPr marT="91425" marB="91425" marR="91425" marL="91425"/>
                </a:tc>
                <a:tc>
                  <a:txBody>
                    <a:bodyPr>
                      <a:noAutofit/>
                    </a:bodyPr>
                    <a:lstStyle/>
                    <a:p>
                      <a:pPr indent="0" lvl="0" marL="0" rtl="0" algn="l">
                        <a:spcBef>
                          <a:spcPts val="0"/>
                        </a:spcBef>
                        <a:spcAft>
                          <a:spcPts val="0"/>
                        </a:spcAft>
                        <a:buNone/>
                      </a:pPr>
                      <a:r>
                        <a:rPr lang="en">
                          <a:latin typeface="Quattrocento Sans"/>
                          <a:ea typeface="Quattrocento Sans"/>
                          <a:cs typeface="Quattrocento Sans"/>
                          <a:sym typeface="Quattrocento Sans"/>
                        </a:rPr>
                        <a:t>Infection rate</a:t>
                      </a:r>
                      <a:endParaRPr>
                        <a:latin typeface="Quattrocento Sans"/>
                        <a:ea typeface="Quattrocento Sans"/>
                        <a:cs typeface="Quattrocento Sans"/>
                        <a:sym typeface="Quattrocento Sans"/>
                      </a:endParaRPr>
                    </a:p>
                  </a:txBody>
                  <a:tcPr marT="91425" marB="91425" marR="91425" marL="91425"/>
                </a:tc>
              </a:tr>
              <a:tr h="567375">
                <a:tc>
                  <a:txBody>
                    <a:bodyPr>
                      <a:noAutofit/>
                    </a:bodyPr>
                    <a:lstStyle/>
                    <a:p>
                      <a:pPr indent="0" lvl="0" marL="0" rtl="0" algn="l">
                        <a:spcBef>
                          <a:spcPts val="0"/>
                        </a:spcBef>
                        <a:spcAft>
                          <a:spcPts val="0"/>
                        </a:spcAft>
                        <a:buClr>
                          <a:schemeClr val="dk1"/>
                        </a:buClr>
                        <a:buSzPts val="1100"/>
                        <a:buFont typeface="Arial"/>
                        <a:buNone/>
                      </a:pPr>
                      <a:r>
                        <a:rPr lang="en">
                          <a:solidFill>
                            <a:schemeClr val="dk1"/>
                          </a:solidFill>
                          <a:latin typeface="Quattrocento Sans"/>
                          <a:ea typeface="Quattrocento Sans"/>
                          <a:cs typeface="Quattrocento Sans"/>
                          <a:sym typeface="Quattrocento Sans"/>
                        </a:rPr>
                        <a:t>𝜔</a:t>
                      </a:r>
                      <a:endParaRPr>
                        <a:latin typeface="Quattrocento Sans"/>
                        <a:ea typeface="Quattrocento Sans"/>
                        <a:cs typeface="Quattrocento Sans"/>
                        <a:sym typeface="Quattrocento Sans"/>
                      </a:endParaRPr>
                    </a:p>
                  </a:txBody>
                  <a:tcPr marT="91425" marB="91425" marR="91425" marL="91425"/>
                </a:tc>
                <a:tc>
                  <a:txBody>
                    <a:bodyPr>
                      <a:noAutofit/>
                    </a:bodyPr>
                    <a:lstStyle/>
                    <a:p>
                      <a:pPr indent="0" lvl="0" marL="0" rtl="0" algn="l">
                        <a:spcBef>
                          <a:spcPts val="0"/>
                        </a:spcBef>
                        <a:spcAft>
                          <a:spcPts val="0"/>
                        </a:spcAft>
                        <a:buNone/>
                      </a:pPr>
                      <a:r>
                        <a:rPr lang="en">
                          <a:latin typeface="Quattrocento Sans"/>
                          <a:ea typeface="Quattrocento Sans"/>
                          <a:cs typeface="Quattrocento Sans"/>
                          <a:sym typeface="Quattrocento Sans"/>
                        </a:rPr>
                        <a:t>Rate of deterioration</a:t>
                      </a:r>
                      <a:endParaRPr>
                        <a:latin typeface="Quattrocento Sans"/>
                        <a:ea typeface="Quattrocento Sans"/>
                        <a:cs typeface="Quattrocento Sans"/>
                        <a:sym typeface="Quattrocento Sans"/>
                      </a:endParaRPr>
                    </a:p>
                  </a:txBody>
                  <a:tcPr marT="91425" marB="91425" marR="91425" marL="91425"/>
                </a:tc>
              </a:tr>
              <a:tr h="369850">
                <a:tc>
                  <a:txBody>
                    <a:bodyPr>
                      <a:noAutofit/>
                    </a:bodyPr>
                    <a:lstStyle/>
                    <a:p>
                      <a:pPr indent="0" lvl="0" marL="0" rtl="0" algn="l">
                        <a:spcBef>
                          <a:spcPts val="0"/>
                        </a:spcBef>
                        <a:spcAft>
                          <a:spcPts val="0"/>
                        </a:spcAft>
                        <a:buNone/>
                      </a:pPr>
                      <a:r>
                        <a:rPr lang="en">
                          <a:solidFill>
                            <a:schemeClr val="dk1"/>
                          </a:solidFill>
                          <a:latin typeface="Quattrocento Sans"/>
                          <a:ea typeface="Quattrocento Sans"/>
                          <a:cs typeface="Quattrocento Sans"/>
                          <a:sym typeface="Quattrocento Sans"/>
                        </a:rPr>
                        <a:t>𝜈</a:t>
                      </a:r>
                      <a:endParaRPr>
                        <a:latin typeface="Quattrocento Sans"/>
                        <a:ea typeface="Quattrocento Sans"/>
                        <a:cs typeface="Quattrocento Sans"/>
                        <a:sym typeface="Quattrocento Sans"/>
                      </a:endParaRPr>
                    </a:p>
                  </a:txBody>
                  <a:tcPr marT="91425" marB="91425" marR="91425" marL="91425"/>
                </a:tc>
                <a:tc>
                  <a:txBody>
                    <a:bodyPr>
                      <a:noAutofit/>
                    </a:bodyPr>
                    <a:lstStyle/>
                    <a:p>
                      <a:pPr indent="0" lvl="0" marL="0" rtl="0" algn="l">
                        <a:spcBef>
                          <a:spcPts val="0"/>
                        </a:spcBef>
                        <a:spcAft>
                          <a:spcPts val="0"/>
                        </a:spcAft>
                        <a:buNone/>
                      </a:pPr>
                      <a:r>
                        <a:rPr lang="en">
                          <a:latin typeface="Quattrocento Sans"/>
                          <a:ea typeface="Quattrocento Sans"/>
                          <a:cs typeface="Quattrocento Sans"/>
                          <a:sym typeface="Quattrocento Sans"/>
                        </a:rPr>
                        <a:t>Vaccination rate</a:t>
                      </a:r>
                      <a:endParaRPr>
                        <a:latin typeface="Quattrocento Sans"/>
                        <a:ea typeface="Quattrocento Sans"/>
                        <a:cs typeface="Quattrocento Sans"/>
                        <a:sym typeface="Quattrocento Sans"/>
                      </a:endParaRPr>
                    </a:p>
                  </a:txBody>
                  <a:tcPr marT="91425" marB="91425" marR="91425" marL="91425"/>
                </a:tc>
              </a:tr>
              <a:tr h="567375">
                <a:tc>
                  <a:txBody>
                    <a:bodyPr>
                      <a:noAutofit/>
                    </a:bodyPr>
                    <a:lstStyle/>
                    <a:p>
                      <a:pPr indent="0" lvl="0" marL="0" rtl="0" algn="l">
                        <a:spcBef>
                          <a:spcPts val="0"/>
                        </a:spcBef>
                        <a:spcAft>
                          <a:spcPts val="0"/>
                        </a:spcAft>
                        <a:buClr>
                          <a:schemeClr val="dk1"/>
                        </a:buClr>
                        <a:buSzPts val="1100"/>
                        <a:buFont typeface="Arial"/>
                        <a:buNone/>
                      </a:pPr>
                      <a:r>
                        <a:rPr lang="en">
                          <a:solidFill>
                            <a:schemeClr val="dk1"/>
                          </a:solidFill>
                          <a:latin typeface="Quattrocento Sans"/>
                          <a:ea typeface="Quattrocento Sans"/>
                          <a:cs typeface="Quattrocento Sans"/>
                          <a:sym typeface="Quattrocento Sans"/>
                        </a:rPr>
                        <a:t>𝜎</a:t>
                      </a:r>
                      <a:r>
                        <a:rPr baseline="-25000" lang="en">
                          <a:solidFill>
                            <a:schemeClr val="dk1"/>
                          </a:solidFill>
                          <a:latin typeface="Quattrocento Sans"/>
                          <a:ea typeface="Quattrocento Sans"/>
                          <a:cs typeface="Quattrocento Sans"/>
                          <a:sym typeface="Quattrocento Sans"/>
                        </a:rPr>
                        <a:t>C</a:t>
                      </a:r>
                      <a:endParaRPr>
                        <a:latin typeface="Quattrocento Sans"/>
                        <a:ea typeface="Quattrocento Sans"/>
                        <a:cs typeface="Quattrocento Sans"/>
                        <a:sym typeface="Quattrocento Sans"/>
                      </a:endParaRPr>
                    </a:p>
                  </a:txBody>
                  <a:tcPr marT="91425" marB="91425" marR="91425" marL="91425"/>
                </a:tc>
                <a:tc>
                  <a:txBody>
                    <a:bodyPr>
                      <a:noAutofit/>
                    </a:bodyPr>
                    <a:lstStyle/>
                    <a:p>
                      <a:pPr indent="0" lvl="0" marL="0" rtl="0" algn="l">
                        <a:spcBef>
                          <a:spcPts val="0"/>
                        </a:spcBef>
                        <a:spcAft>
                          <a:spcPts val="0"/>
                        </a:spcAft>
                        <a:buNone/>
                      </a:pPr>
                      <a:r>
                        <a:rPr lang="en">
                          <a:latin typeface="Quattrocento Sans"/>
                          <a:ea typeface="Quattrocento Sans"/>
                          <a:cs typeface="Quattrocento Sans"/>
                          <a:sym typeface="Quattrocento Sans"/>
                        </a:rPr>
                        <a:t>Active treatment rate</a:t>
                      </a:r>
                      <a:endParaRPr>
                        <a:latin typeface="Quattrocento Sans"/>
                        <a:ea typeface="Quattrocento Sans"/>
                        <a:cs typeface="Quattrocento Sans"/>
                        <a:sym typeface="Quattrocento Sans"/>
                      </a:endParaRPr>
                    </a:p>
                  </a:txBody>
                  <a:tcPr marT="91425" marB="91425" marR="91425" marL="91425"/>
                </a:tc>
              </a:tr>
              <a:tr h="567375">
                <a:tc>
                  <a:txBody>
                    <a:bodyPr>
                      <a:noAutofit/>
                    </a:bodyPr>
                    <a:lstStyle/>
                    <a:p>
                      <a:pPr indent="0" lvl="0" marL="0" rtl="0" algn="l">
                        <a:spcBef>
                          <a:spcPts val="0"/>
                        </a:spcBef>
                        <a:spcAft>
                          <a:spcPts val="0"/>
                        </a:spcAft>
                        <a:buNone/>
                      </a:pPr>
                      <a:r>
                        <a:rPr lang="en">
                          <a:latin typeface="Quattrocento Sans"/>
                          <a:ea typeface="Quattrocento Sans"/>
                          <a:cs typeface="Quattrocento Sans"/>
                          <a:sym typeface="Quattrocento Sans"/>
                        </a:rPr>
                        <a:t>𝜎</a:t>
                      </a:r>
                      <a:r>
                        <a:rPr baseline="-25000" lang="en">
                          <a:latin typeface="Quattrocento Sans"/>
                          <a:ea typeface="Quattrocento Sans"/>
                          <a:cs typeface="Quattrocento Sans"/>
                          <a:sym typeface="Quattrocento Sans"/>
                        </a:rPr>
                        <a:t>T</a:t>
                      </a:r>
                      <a:endParaRPr baseline="-25000">
                        <a:latin typeface="Quattrocento Sans"/>
                        <a:ea typeface="Quattrocento Sans"/>
                        <a:cs typeface="Quattrocento Sans"/>
                        <a:sym typeface="Quattrocento Sans"/>
                      </a:endParaRPr>
                    </a:p>
                  </a:txBody>
                  <a:tcPr marT="91425" marB="91425" marR="91425" marL="91425"/>
                </a:tc>
                <a:tc>
                  <a:txBody>
                    <a:bodyPr>
                      <a:noAutofit/>
                    </a:bodyPr>
                    <a:lstStyle/>
                    <a:p>
                      <a:pPr indent="0" lvl="0" marL="0" rtl="0" algn="l">
                        <a:spcBef>
                          <a:spcPts val="0"/>
                        </a:spcBef>
                        <a:spcAft>
                          <a:spcPts val="0"/>
                        </a:spcAft>
                        <a:buNone/>
                      </a:pPr>
                      <a:r>
                        <a:rPr lang="en">
                          <a:latin typeface="Quattrocento Sans"/>
                          <a:ea typeface="Quattrocento Sans"/>
                          <a:cs typeface="Quattrocento Sans"/>
                          <a:sym typeface="Quattrocento Sans"/>
                        </a:rPr>
                        <a:t>Latent treatment rate</a:t>
                      </a:r>
                      <a:endParaRPr>
                        <a:latin typeface="Quattrocento Sans"/>
                        <a:ea typeface="Quattrocento Sans"/>
                        <a:cs typeface="Quattrocento Sans"/>
                        <a:sym typeface="Quattrocento Sans"/>
                      </a:endParaRPr>
                    </a:p>
                  </a:txBody>
                  <a:tcPr marT="91425" marB="91425" marR="91425" marL="91425"/>
                </a:tc>
              </a:tr>
              <a:tr h="567375">
                <a:tc>
                  <a:txBody>
                    <a:bodyPr>
                      <a:noAutofit/>
                    </a:bodyPr>
                    <a:lstStyle/>
                    <a:p>
                      <a:pPr indent="0" lvl="0" marL="0" rtl="0" algn="l">
                        <a:spcBef>
                          <a:spcPts val="0"/>
                        </a:spcBef>
                        <a:spcAft>
                          <a:spcPts val="0"/>
                        </a:spcAft>
                        <a:buClr>
                          <a:schemeClr val="dk1"/>
                        </a:buClr>
                        <a:buSzPts val="1100"/>
                        <a:buFont typeface="Arial"/>
                        <a:buNone/>
                      </a:pPr>
                      <a:r>
                        <a:rPr lang="en">
                          <a:solidFill>
                            <a:schemeClr val="dk1"/>
                          </a:solidFill>
                          <a:latin typeface="Quattrocento Sans"/>
                          <a:ea typeface="Quattrocento Sans"/>
                          <a:cs typeface="Quattrocento Sans"/>
                          <a:sym typeface="Quattrocento Sans"/>
                        </a:rPr>
                        <a:t>𝜃</a:t>
                      </a:r>
                      <a:endParaRPr>
                        <a:latin typeface="Quattrocento Sans"/>
                        <a:ea typeface="Quattrocento Sans"/>
                        <a:cs typeface="Quattrocento Sans"/>
                        <a:sym typeface="Quattrocento Sans"/>
                      </a:endParaRPr>
                    </a:p>
                  </a:txBody>
                  <a:tcPr marT="91425" marB="91425" marR="91425" marL="91425"/>
                </a:tc>
                <a:tc>
                  <a:txBody>
                    <a:bodyPr>
                      <a:noAutofit/>
                    </a:bodyPr>
                    <a:lstStyle/>
                    <a:p>
                      <a:pPr indent="0" lvl="0" marL="0" rtl="0" algn="l">
                        <a:spcBef>
                          <a:spcPts val="0"/>
                        </a:spcBef>
                        <a:spcAft>
                          <a:spcPts val="0"/>
                        </a:spcAft>
                        <a:buNone/>
                      </a:pPr>
                      <a:r>
                        <a:rPr lang="en">
                          <a:latin typeface="Quattrocento Sans"/>
                          <a:ea typeface="Quattrocento Sans"/>
                          <a:cs typeface="Quattrocento Sans"/>
                          <a:sym typeface="Quattrocento Sans"/>
                        </a:rPr>
                        <a:t>Relapse rate</a:t>
                      </a:r>
                      <a:endParaRPr>
                        <a:latin typeface="Quattrocento Sans"/>
                        <a:ea typeface="Quattrocento Sans"/>
                        <a:cs typeface="Quattrocento Sans"/>
                        <a:sym typeface="Quattrocento Sans"/>
                      </a:endParaRPr>
                    </a:p>
                  </a:txBody>
                  <a:tcPr marT="91425" marB="91425" marR="91425" marL="91425"/>
                </a:tc>
              </a:tr>
              <a:tr h="567375">
                <a:tc>
                  <a:txBody>
                    <a:bodyPr>
                      <a:noAutofit/>
                    </a:bodyPr>
                    <a:lstStyle/>
                    <a:p>
                      <a:pPr indent="0" lvl="0" marL="0" rtl="0" algn="l">
                        <a:spcBef>
                          <a:spcPts val="0"/>
                        </a:spcBef>
                        <a:spcAft>
                          <a:spcPts val="0"/>
                        </a:spcAft>
                        <a:buNone/>
                      </a:pPr>
                      <a:r>
                        <a:rPr lang="en">
                          <a:solidFill>
                            <a:schemeClr val="dk1"/>
                          </a:solidFill>
                          <a:latin typeface="Quattrocento Sans"/>
                          <a:ea typeface="Quattrocento Sans"/>
                          <a:cs typeface="Quattrocento Sans"/>
                          <a:sym typeface="Quattrocento Sans"/>
                        </a:rPr>
                        <a:t>𝜇</a:t>
                      </a:r>
                      <a:endParaRPr>
                        <a:solidFill>
                          <a:schemeClr val="dk1"/>
                        </a:solidFill>
                        <a:latin typeface="Quattrocento Sans"/>
                        <a:ea typeface="Quattrocento Sans"/>
                        <a:cs typeface="Quattrocento Sans"/>
                        <a:sym typeface="Quattrocento Sans"/>
                      </a:endParaRPr>
                    </a:p>
                  </a:txBody>
                  <a:tcPr marT="91425" marB="91425" marR="91425" marL="91425"/>
                </a:tc>
                <a:tc>
                  <a:txBody>
                    <a:bodyPr>
                      <a:noAutofit/>
                    </a:bodyPr>
                    <a:lstStyle/>
                    <a:p>
                      <a:pPr indent="0" lvl="0" marL="0" rtl="0" algn="l">
                        <a:spcBef>
                          <a:spcPts val="0"/>
                        </a:spcBef>
                        <a:spcAft>
                          <a:spcPts val="0"/>
                        </a:spcAft>
                        <a:buNone/>
                      </a:pPr>
                      <a:r>
                        <a:rPr lang="en">
                          <a:latin typeface="Quattrocento Sans"/>
                          <a:ea typeface="Quattrocento Sans"/>
                          <a:cs typeface="Quattrocento Sans"/>
                          <a:sym typeface="Quattrocento Sans"/>
                        </a:rPr>
                        <a:t>HIV incidence rate</a:t>
                      </a:r>
                      <a:endParaRPr>
                        <a:latin typeface="Quattrocento Sans"/>
                        <a:ea typeface="Quattrocento Sans"/>
                        <a:cs typeface="Quattrocento Sans"/>
                        <a:sym typeface="Quattrocento Sans"/>
                      </a:endParaRPr>
                    </a:p>
                  </a:txBody>
                  <a:tcPr marT="91425" marB="91425" marR="91425" marL="91425"/>
                </a:tc>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0" name="Shape 610"/>
        <p:cNvGrpSpPr/>
        <p:nvPr/>
      </p:nvGrpSpPr>
      <p:grpSpPr>
        <a:xfrm>
          <a:off x="0" y="0"/>
          <a:ext cx="0" cy="0"/>
          <a:chOff x="0" y="0"/>
          <a:chExt cx="0" cy="0"/>
        </a:xfrm>
      </p:grpSpPr>
      <p:sp>
        <p:nvSpPr>
          <p:cNvPr id="611" name="Google Shape;611;p44"/>
          <p:cNvSpPr txBox="1"/>
          <p:nvPr/>
        </p:nvSpPr>
        <p:spPr>
          <a:xfrm>
            <a:off x="5055125" y="951600"/>
            <a:ext cx="3022500" cy="353400"/>
          </a:xfrm>
          <a:prstGeom prst="rect">
            <a:avLst/>
          </a:prstGeom>
          <a:solidFill>
            <a:srgbClr val="EFEFE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44"/>
          <p:cNvSpPr txBox="1"/>
          <p:nvPr>
            <p:ph type="title"/>
          </p:nvPr>
        </p:nvSpPr>
        <p:spPr>
          <a:xfrm>
            <a:off x="1381250" y="910500"/>
            <a:ext cx="6696300" cy="435600"/>
          </a:xfrm>
          <a:prstGeom prst="rect">
            <a:avLst/>
          </a:prstGeom>
          <a:ln cap="flat" cmpd="sng" w="9525">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3000"/>
              <a:t>Results For Our Co-infection Model</a:t>
            </a:r>
            <a:endParaRPr sz="3000"/>
          </a:p>
        </p:txBody>
      </p:sp>
      <p:grpSp>
        <p:nvGrpSpPr>
          <p:cNvPr id="613" name="Google Shape;613;p44"/>
          <p:cNvGrpSpPr/>
          <p:nvPr/>
        </p:nvGrpSpPr>
        <p:grpSpPr>
          <a:xfrm>
            <a:off x="795825" y="922650"/>
            <a:ext cx="453000" cy="453000"/>
            <a:chOff x="795825" y="922650"/>
            <a:chExt cx="453000" cy="453000"/>
          </a:xfrm>
        </p:grpSpPr>
        <p:sp>
          <p:nvSpPr>
            <p:cNvPr id="614" name="Google Shape;614;p44"/>
            <p:cNvSpPr/>
            <p:nvPr/>
          </p:nvSpPr>
          <p:spPr>
            <a:xfrm>
              <a:off x="795825" y="922650"/>
              <a:ext cx="453000" cy="453000"/>
            </a:xfrm>
            <a:prstGeom prst="ellipse">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44"/>
            <p:cNvSpPr/>
            <p:nvPr/>
          </p:nvSpPr>
          <p:spPr>
            <a:xfrm>
              <a:off x="795825" y="922650"/>
              <a:ext cx="453000" cy="453000"/>
            </a:xfrm>
            <a:prstGeom prst="ellipse">
              <a:avLst/>
            </a:prstGeom>
            <a:solidFill>
              <a:srgbClr val="FFCD00">
                <a:alpha val="72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16" name="Google Shape;616;p44"/>
          <p:cNvGrpSpPr/>
          <p:nvPr/>
        </p:nvGrpSpPr>
        <p:grpSpPr>
          <a:xfrm>
            <a:off x="795825" y="922650"/>
            <a:ext cx="453000" cy="453000"/>
            <a:chOff x="795825" y="922650"/>
            <a:chExt cx="453000" cy="453000"/>
          </a:xfrm>
        </p:grpSpPr>
        <p:sp>
          <p:nvSpPr>
            <p:cNvPr id="617" name="Google Shape;617;p44"/>
            <p:cNvSpPr/>
            <p:nvPr/>
          </p:nvSpPr>
          <p:spPr>
            <a:xfrm>
              <a:off x="795825" y="922650"/>
              <a:ext cx="453000" cy="453000"/>
            </a:xfrm>
            <a:prstGeom prst="ellipse">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p44"/>
            <p:cNvSpPr/>
            <p:nvPr/>
          </p:nvSpPr>
          <p:spPr>
            <a:xfrm>
              <a:off x="795825" y="922650"/>
              <a:ext cx="453000" cy="453000"/>
            </a:xfrm>
            <a:prstGeom prst="ellipse">
              <a:avLst/>
            </a:prstGeom>
            <a:solidFill>
              <a:srgbClr val="FFCD00">
                <a:alpha val="72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619" name="Google Shape;619;p44"/>
          <p:cNvPicPr preferRelativeResize="0"/>
          <p:nvPr/>
        </p:nvPicPr>
        <p:blipFill>
          <a:blip r:embed="rId3">
            <a:alphaModFix/>
          </a:blip>
          <a:stretch>
            <a:fillRect/>
          </a:stretch>
        </p:blipFill>
        <p:spPr>
          <a:xfrm>
            <a:off x="6229775" y="1557975"/>
            <a:ext cx="2491975" cy="2491975"/>
          </a:xfrm>
          <a:prstGeom prst="rect">
            <a:avLst/>
          </a:prstGeom>
          <a:noFill/>
          <a:ln cap="flat" cmpd="sng" w="28575">
            <a:solidFill>
              <a:srgbClr val="000000"/>
            </a:solidFill>
            <a:prstDash val="solid"/>
            <a:round/>
            <a:headEnd len="sm" w="sm" type="none"/>
            <a:tailEnd len="sm" w="sm" type="none"/>
          </a:ln>
        </p:spPr>
      </p:pic>
      <p:pic>
        <p:nvPicPr>
          <p:cNvPr id="620" name="Google Shape;620;p44"/>
          <p:cNvPicPr preferRelativeResize="0"/>
          <p:nvPr/>
        </p:nvPicPr>
        <p:blipFill rotWithShape="1">
          <a:blip r:embed="rId4">
            <a:alphaModFix/>
          </a:blip>
          <a:srcRect b="0" l="0" r="0" t="0"/>
          <a:stretch/>
        </p:blipFill>
        <p:spPr>
          <a:xfrm>
            <a:off x="3326000" y="1572727"/>
            <a:ext cx="2491975" cy="2492023"/>
          </a:xfrm>
          <a:prstGeom prst="rect">
            <a:avLst/>
          </a:prstGeom>
          <a:noFill/>
          <a:ln cap="flat" cmpd="sng" w="28575">
            <a:solidFill>
              <a:srgbClr val="000000"/>
            </a:solidFill>
            <a:prstDash val="solid"/>
            <a:round/>
            <a:headEnd len="sm" w="sm" type="none"/>
            <a:tailEnd len="sm" w="sm" type="none"/>
          </a:ln>
        </p:spPr>
      </p:pic>
      <p:pic>
        <p:nvPicPr>
          <p:cNvPr id="621" name="Google Shape;621;p44"/>
          <p:cNvPicPr preferRelativeResize="0"/>
          <p:nvPr/>
        </p:nvPicPr>
        <p:blipFill>
          <a:blip r:embed="rId5">
            <a:alphaModFix/>
          </a:blip>
          <a:stretch>
            <a:fillRect/>
          </a:stretch>
        </p:blipFill>
        <p:spPr>
          <a:xfrm>
            <a:off x="422225" y="1572750"/>
            <a:ext cx="2491975" cy="2491975"/>
          </a:xfrm>
          <a:prstGeom prst="rect">
            <a:avLst/>
          </a:prstGeom>
          <a:noFill/>
          <a:ln cap="flat" cmpd="sng" w="28575">
            <a:solidFill>
              <a:srgbClr val="000000"/>
            </a:solidFill>
            <a:prstDash val="solid"/>
            <a:round/>
            <a:headEnd len="sm" w="sm" type="none"/>
            <a:tailEnd len="sm" w="sm" type="none"/>
          </a:ln>
        </p:spPr>
      </p:pic>
      <p:sp>
        <p:nvSpPr>
          <p:cNvPr id="622" name="Google Shape;622;p44"/>
          <p:cNvSpPr txBox="1"/>
          <p:nvPr/>
        </p:nvSpPr>
        <p:spPr>
          <a:xfrm>
            <a:off x="335725" y="4261825"/>
            <a:ext cx="2632200" cy="752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800">
                <a:solidFill>
                  <a:schemeClr val="dk1"/>
                </a:solidFill>
                <a:latin typeface="Quattrocento Sans"/>
                <a:ea typeface="Quattrocento Sans"/>
                <a:cs typeface="Quattrocento Sans"/>
                <a:sym typeface="Quattrocento Sans"/>
              </a:rPr>
              <a:t>Rate of infection </a:t>
            </a:r>
            <a:r>
              <a:rPr lang="en" sz="1800">
                <a:latin typeface="Quattrocento Sans"/>
                <a:ea typeface="Quattrocento Sans"/>
                <a:cs typeface="Quattrocento Sans"/>
                <a:sym typeface="Quattrocento Sans"/>
              </a:rPr>
              <a:t>(λ)</a:t>
            </a:r>
            <a:endParaRPr/>
          </a:p>
        </p:txBody>
      </p:sp>
      <p:sp>
        <p:nvSpPr>
          <p:cNvPr id="623" name="Google Shape;623;p44"/>
          <p:cNvSpPr txBox="1"/>
          <p:nvPr/>
        </p:nvSpPr>
        <p:spPr>
          <a:xfrm>
            <a:off x="3282750" y="4261825"/>
            <a:ext cx="2632200" cy="752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800">
                <a:solidFill>
                  <a:schemeClr val="dk1"/>
                </a:solidFill>
                <a:latin typeface="Quattrocento Sans"/>
                <a:ea typeface="Quattrocento Sans"/>
                <a:cs typeface="Quattrocento Sans"/>
                <a:sym typeface="Quattrocento Sans"/>
              </a:rPr>
              <a:t>Latent treatment (𝜎</a:t>
            </a:r>
            <a:r>
              <a:rPr baseline="-25000" lang="en" sz="1800">
                <a:solidFill>
                  <a:schemeClr val="dk1"/>
                </a:solidFill>
                <a:latin typeface="Quattrocento Sans"/>
                <a:ea typeface="Quattrocento Sans"/>
                <a:cs typeface="Quattrocento Sans"/>
                <a:sym typeface="Quattrocento Sans"/>
              </a:rPr>
              <a:t>c</a:t>
            </a:r>
            <a:r>
              <a:rPr lang="en" sz="1800">
                <a:solidFill>
                  <a:schemeClr val="dk1"/>
                </a:solidFill>
                <a:latin typeface="Quattrocento Sans"/>
                <a:ea typeface="Quattrocento Sans"/>
                <a:cs typeface="Quattrocento Sans"/>
                <a:sym typeface="Quattrocento Sans"/>
              </a:rPr>
              <a:t>)</a:t>
            </a:r>
            <a:endParaRPr sz="1800">
              <a:solidFill>
                <a:schemeClr val="dk1"/>
              </a:solidFill>
              <a:latin typeface="Quattrocento Sans"/>
              <a:ea typeface="Quattrocento Sans"/>
              <a:cs typeface="Quattrocento Sans"/>
              <a:sym typeface="Quattrocento Sans"/>
            </a:endParaRPr>
          </a:p>
          <a:p>
            <a:pPr indent="0" lvl="0" marL="0" rtl="0" algn="ctr">
              <a:spcBef>
                <a:spcPts val="0"/>
              </a:spcBef>
              <a:spcAft>
                <a:spcPts val="0"/>
              </a:spcAft>
              <a:buClr>
                <a:schemeClr val="dk1"/>
              </a:buClr>
              <a:buSzPts val="1100"/>
              <a:buFont typeface="Arial"/>
              <a:buNone/>
            </a:pPr>
            <a:r>
              <a:rPr lang="en" sz="1800">
                <a:solidFill>
                  <a:schemeClr val="dk1"/>
                </a:solidFill>
                <a:latin typeface="Quattrocento Sans"/>
                <a:ea typeface="Quattrocento Sans"/>
                <a:cs typeface="Quattrocento Sans"/>
                <a:sym typeface="Quattrocento Sans"/>
              </a:rPr>
              <a:t>Vaccination rate (𝜈)</a:t>
            </a:r>
            <a:endParaRPr/>
          </a:p>
        </p:txBody>
      </p:sp>
      <p:sp>
        <p:nvSpPr>
          <p:cNvPr id="624" name="Google Shape;624;p44"/>
          <p:cNvSpPr txBox="1"/>
          <p:nvPr/>
        </p:nvSpPr>
        <p:spPr>
          <a:xfrm>
            <a:off x="6310350" y="4261825"/>
            <a:ext cx="2632200" cy="75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Quattrocento Sans"/>
                <a:ea typeface="Quattrocento Sans"/>
                <a:cs typeface="Quattrocento Sans"/>
                <a:sym typeface="Quattrocento Sans"/>
              </a:rPr>
              <a:t>HIV incidence rate (</a:t>
            </a:r>
            <a:r>
              <a:rPr lang="en" sz="1800">
                <a:solidFill>
                  <a:schemeClr val="dk1"/>
                </a:solidFill>
                <a:latin typeface="Quattrocento Sans"/>
                <a:ea typeface="Quattrocento Sans"/>
                <a:cs typeface="Quattrocento Sans"/>
                <a:sym typeface="Quattrocento Sans"/>
              </a:rPr>
              <a:t>𝜇</a:t>
            </a:r>
            <a:r>
              <a:rPr lang="en" sz="1800">
                <a:latin typeface="Quattrocento Sans"/>
                <a:ea typeface="Quattrocento Sans"/>
                <a:cs typeface="Quattrocento Sans"/>
                <a:sym typeface="Quattrocento Sans"/>
              </a:rPr>
              <a:t>)</a:t>
            </a:r>
            <a:endParaRPr sz="1800">
              <a:latin typeface="Quattrocento Sans"/>
              <a:ea typeface="Quattrocento Sans"/>
              <a:cs typeface="Quattrocento Sans"/>
              <a:sym typeface="Quattrocento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1"/>
                                        </p:tgtEl>
                                        <p:attrNameLst>
                                          <p:attrName>style.visibility</p:attrName>
                                        </p:attrNameLst>
                                      </p:cBhvr>
                                      <p:to>
                                        <p:strVal val="visible"/>
                                      </p:to>
                                    </p:set>
                                    <p:animEffect filter="fade" transition="in">
                                      <p:cBhvr>
                                        <p:cTn dur="1000"/>
                                        <p:tgtEl>
                                          <p:spTgt spid="621"/>
                                        </p:tgtEl>
                                      </p:cBhvr>
                                    </p:animEffect>
                                  </p:childTnLst>
                                </p:cTn>
                              </p:par>
                              <p:par>
                                <p:cTn fill="hold" nodeType="withEffect" presetClass="entr" presetID="10" presetSubtype="0">
                                  <p:stCondLst>
                                    <p:cond delay="0"/>
                                  </p:stCondLst>
                                  <p:childTnLst>
                                    <p:set>
                                      <p:cBhvr>
                                        <p:cTn dur="1" fill="hold">
                                          <p:stCondLst>
                                            <p:cond delay="0"/>
                                          </p:stCondLst>
                                        </p:cTn>
                                        <p:tgtEl>
                                          <p:spTgt spid="622"/>
                                        </p:tgtEl>
                                        <p:attrNameLst>
                                          <p:attrName>style.visibility</p:attrName>
                                        </p:attrNameLst>
                                      </p:cBhvr>
                                      <p:to>
                                        <p:strVal val="visible"/>
                                      </p:to>
                                    </p:set>
                                    <p:animEffect filter="fade" transition="in">
                                      <p:cBhvr>
                                        <p:cTn dur="1000"/>
                                        <p:tgtEl>
                                          <p:spTgt spid="62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0"/>
                                        </p:tgtEl>
                                        <p:attrNameLst>
                                          <p:attrName>style.visibility</p:attrName>
                                        </p:attrNameLst>
                                      </p:cBhvr>
                                      <p:to>
                                        <p:strVal val="visible"/>
                                      </p:to>
                                    </p:set>
                                    <p:animEffect filter="fade" transition="in">
                                      <p:cBhvr>
                                        <p:cTn dur="1000"/>
                                        <p:tgtEl>
                                          <p:spTgt spid="620"/>
                                        </p:tgtEl>
                                      </p:cBhvr>
                                    </p:animEffect>
                                  </p:childTnLst>
                                </p:cTn>
                              </p:par>
                              <p:par>
                                <p:cTn fill="hold" nodeType="withEffect" presetClass="entr" presetID="10" presetSubtype="0">
                                  <p:stCondLst>
                                    <p:cond delay="0"/>
                                  </p:stCondLst>
                                  <p:childTnLst>
                                    <p:set>
                                      <p:cBhvr>
                                        <p:cTn dur="1" fill="hold">
                                          <p:stCondLst>
                                            <p:cond delay="0"/>
                                          </p:stCondLst>
                                        </p:cTn>
                                        <p:tgtEl>
                                          <p:spTgt spid="623"/>
                                        </p:tgtEl>
                                        <p:attrNameLst>
                                          <p:attrName>style.visibility</p:attrName>
                                        </p:attrNameLst>
                                      </p:cBhvr>
                                      <p:to>
                                        <p:strVal val="visible"/>
                                      </p:to>
                                    </p:set>
                                    <p:animEffect filter="fade" transition="in">
                                      <p:cBhvr>
                                        <p:cTn dur="1000"/>
                                        <p:tgtEl>
                                          <p:spTgt spid="62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9"/>
                                        </p:tgtEl>
                                        <p:attrNameLst>
                                          <p:attrName>style.visibility</p:attrName>
                                        </p:attrNameLst>
                                      </p:cBhvr>
                                      <p:to>
                                        <p:strVal val="visible"/>
                                      </p:to>
                                    </p:set>
                                    <p:animEffect filter="fade" transition="in">
                                      <p:cBhvr>
                                        <p:cTn dur="1000"/>
                                        <p:tgtEl>
                                          <p:spTgt spid="619"/>
                                        </p:tgtEl>
                                      </p:cBhvr>
                                    </p:animEffect>
                                  </p:childTnLst>
                                </p:cTn>
                              </p:par>
                              <p:par>
                                <p:cTn fill="hold" nodeType="withEffect" presetClass="entr" presetID="10" presetSubtype="0">
                                  <p:stCondLst>
                                    <p:cond delay="0"/>
                                  </p:stCondLst>
                                  <p:childTnLst>
                                    <p:set>
                                      <p:cBhvr>
                                        <p:cTn dur="1" fill="hold">
                                          <p:stCondLst>
                                            <p:cond delay="0"/>
                                          </p:stCondLst>
                                        </p:cTn>
                                        <p:tgtEl>
                                          <p:spTgt spid="624"/>
                                        </p:tgtEl>
                                        <p:attrNameLst>
                                          <p:attrName>style.visibility</p:attrName>
                                        </p:attrNameLst>
                                      </p:cBhvr>
                                      <p:to>
                                        <p:strVal val="visible"/>
                                      </p:to>
                                    </p:set>
                                    <p:animEffect filter="fade" transition="in">
                                      <p:cBhvr>
                                        <p:cTn dur="1000"/>
                                        <p:tgtEl>
                                          <p:spTgt spid="62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8" name="Shape 628"/>
        <p:cNvGrpSpPr/>
        <p:nvPr/>
      </p:nvGrpSpPr>
      <p:grpSpPr>
        <a:xfrm>
          <a:off x="0" y="0"/>
          <a:ext cx="0" cy="0"/>
          <a:chOff x="0" y="0"/>
          <a:chExt cx="0" cy="0"/>
        </a:xfrm>
      </p:grpSpPr>
      <p:sp>
        <p:nvSpPr>
          <p:cNvPr id="629" name="Google Shape;629;p45"/>
          <p:cNvSpPr txBox="1"/>
          <p:nvPr>
            <p:ph type="title"/>
          </p:nvPr>
        </p:nvSpPr>
        <p:spPr>
          <a:xfrm>
            <a:off x="1381250" y="922668"/>
            <a:ext cx="3878400" cy="435600"/>
          </a:xfrm>
          <a:prstGeom prst="rect">
            <a:avLst/>
          </a:prstGeom>
          <a:ln cap="flat" cmpd="sng" w="9525">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3000"/>
              <a:t>Summary</a:t>
            </a:r>
            <a:endParaRPr sz="3000"/>
          </a:p>
        </p:txBody>
      </p:sp>
      <p:grpSp>
        <p:nvGrpSpPr>
          <p:cNvPr id="630" name="Google Shape;630;p45"/>
          <p:cNvGrpSpPr/>
          <p:nvPr/>
        </p:nvGrpSpPr>
        <p:grpSpPr>
          <a:xfrm>
            <a:off x="795825" y="922650"/>
            <a:ext cx="453000" cy="453000"/>
            <a:chOff x="795825" y="922650"/>
            <a:chExt cx="453000" cy="453000"/>
          </a:xfrm>
        </p:grpSpPr>
        <p:sp>
          <p:nvSpPr>
            <p:cNvPr id="631" name="Google Shape;631;p45"/>
            <p:cNvSpPr/>
            <p:nvPr/>
          </p:nvSpPr>
          <p:spPr>
            <a:xfrm>
              <a:off x="795825" y="922650"/>
              <a:ext cx="453000" cy="453000"/>
            </a:xfrm>
            <a:prstGeom prst="ellipse">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 name="Google Shape;632;p45"/>
            <p:cNvSpPr/>
            <p:nvPr/>
          </p:nvSpPr>
          <p:spPr>
            <a:xfrm>
              <a:off x="795825" y="922650"/>
              <a:ext cx="453000" cy="453000"/>
            </a:xfrm>
            <a:prstGeom prst="ellipse">
              <a:avLst/>
            </a:prstGeom>
            <a:solidFill>
              <a:srgbClr val="FFCD00">
                <a:alpha val="72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33" name="Google Shape;633;p45"/>
          <p:cNvSpPr txBox="1"/>
          <p:nvPr>
            <p:ph idx="4294967295" type="body"/>
          </p:nvPr>
        </p:nvSpPr>
        <p:spPr>
          <a:xfrm>
            <a:off x="1381250" y="1791300"/>
            <a:ext cx="7136400" cy="2019300"/>
          </a:xfrm>
          <a:prstGeom prst="rect">
            <a:avLst/>
          </a:prstGeom>
        </p:spPr>
        <p:txBody>
          <a:bodyPr anchorCtr="0" anchor="t" bIns="91425" lIns="91425" spcFirstLastPara="1" rIns="91425" wrap="square" tIns="91425">
            <a:noAutofit/>
          </a:bodyPr>
          <a:lstStyle/>
          <a:p>
            <a:pPr indent="0" lvl="0" marL="0" rtl="0" algn="l">
              <a:lnSpc>
                <a:spcPct val="115000"/>
              </a:lnSpc>
              <a:spcBef>
                <a:spcPts val="600"/>
              </a:spcBef>
              <a:spcAft>
                <a:spcPts val="0"/>
              </a:spcAft>
              <a:buClr>
                <a:schemeClr val="dk1"/>
              </a:buClr>
              <a:buSzPts val="1100"/>
              <a:buFont typeface="Arial"/>
              <a:buNone/>
            </a:pPr>
            <a:r>
              <a:rPr b="1" lang="en" sz="2200">
                <a:solidFill>
                  <a:schemeClr val="dk1"/>
                </a:solidFill>
              </a:rPr>
              <a:t>Our goal</a:t>
            </a:r>
            <a:r>
              <a:rPr lang="en" sz="2200">
                <a:solidFill>
                  <a:schemeClr val="dk1"/>
                </a:solidFill>
              </a:rPr>
              <a:t>:</a:t>
            </a:r>
            <a:endParaRPr sz="2200">
              <a:solidFill>
                <a:schemeClr val="dk1"/>
              </a:solidFill>
            </a:endParaRPr>
          </a:p>
          <a:p>
            <a:pPr indent="0" lvl="0" marL="0" rtl="0" algn="l">
              <a:lnSpc>
                <a:spcPct val="115000"/>
              </a:lnSpc>
              <a:spcBef>
                <a:spcPts val="600"/>
              </a:spcBef>
              <a:spcAft>
                <a:spcPts val="0"/>
              </a:spcAft>
              <a:buClr>
                <a:schemeClr val="dk1"/>
              </a:buClr>
              <a:buSzPts val="1100"/>
              <a:buFont typeface="Arial"/>
              <a:buNone/>
            </a:pPr>
            <a:r>
              <a:rPr lang="en" sz="2200">
                <a:solidFill>
                  <a:schemeClr val="dk1"/>
                </a:solidFill>
                <a:latin typeface="Quattrocento Sans"/>
                <a:ea typeface="Quattrocento Sans"/>
                <a:cs typeface="Quattrocento Sans"/>
                <a:sym typeface="Quattrocento Sans"/>
              </a:rPr>
              <a:t>To use compartmental modeling and sensitivity analysis to determine the best method(s) of targeting tuberculosis (TB) at any point in an epidemic</a:t>
            </a:r>
            <a:endParaRPr sz="2200"/>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37" name="Shape 637"/>
        <p:cNvGrpSpPr/>
        <p:nvPr/>
      </p:nvGrpSpPr>
      <p:grpSpPr>
        <a:xfrm>
          <a:off x="0" y="0"/>
          <a:ext cx="0" cy="0"/>
          <a:chOff x="0" y="0"/>
          <a:chExt cx="0" cy="0"/>
        </a:xfrm>
      </p:grpSpPr>
      <p:pic>
        <p:nvPicPr>
          <p:cNvPr id="638" name="Google Shape;638;p46"/>
          <p:cNvPicPr preferRelativeResize="0"/>
          <p:nvPr/>
        </p:nvPicPr>
        <p:blipFill rotWithShape="1">
          <a:blip r:embed="rId3">
            <a:alphaModFix/>
          </a:blip>
          <a:srcRect b="-2030" l="0" r="1234" t="0"/>
          <a:stretch/>
        </p:blipFill>
        <p:spPr>
          <a:xfrm>
            <a:off x="2129600" y="190625"/>
            <a:ext cx="4884800" cy="4762251"/>
          </a:xfrm>
          <a:prstGeom prst="rect">
            <a:avLst/>
          </a:prstGeom>
          <a:noFill/>
          <a:ln cap="flat" cmpd="sng" w="28575">
            <a:solidFill>
              <a:schemeClr val="dk1"/>
            </a:solidFill>
            <a:prstDash val="solid"/>
            <a:round/>
            <a:headEnd len="sm" w="sm" type="none"/>
            <a:tailEnd len="sm" w="sm" type="none"/>
          </a:ln>
        </p:spPr>
      </p:pic>
      <p:pic>
        <p:nvPicPr>
          <p:cNvPr id="639" name="Google Shape;639;p46"/>
          <p:cNvPicPr preferRelativeResize="0"/>
          <p:nvPr/>
        </p:nvPicPr>
        <p:blipFill>
          <a:blip r:embed="rId4">
            <a:alphaModFix/>
          </a:blip>
          <a:stretch>
            <a:fillRect/>
          </a:stretch>
        </p:blipFill>
        <p:spPr>
          <a:xfrm>
            <a:off x="1545887" y="190625"/>
            <a:ext cx="6052235" cy="4762250"/>
          </a:xfrm>
          <a:prstGeom prst="rect">
            <a:avLst/>
          </a:prstGeom>
          <a:noFill/>
          <a:ln cap="flat" cmpd="sng" w="28575">
            <a:solidFill>
              <a:srgbClr val="000000"/>
            </a:solidFill>
            <a:prstDash val="solid"/>
            <a:round/>
            <a:headEnd len="sm" w="sm" type="none"/>
            <a:tailEnd len="sm" w="sm" type="none"/>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9"/>
                                        </p:tgtEl>
                                        <p:attrNameLst>
                                          <p:attrName>style.visibility</p:attrName>
                                        </p:attrNameLst>
                                      </p:cBhvr>
                                      <p:to>
                                        <p:strVal val="visible"/>
                                      </p:to>
                                    </p:set>
                                    <p:animEffect filter="fade" transition="in">
                                      <p:cBhvr>
                                        <p:cTn dur="1"/>
                                        <p:tgtEl>
                                          <p:spTgt spid="6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3" name="Shape 643"/>
        <p:cNvGrpSpPr/>
        <p:nvPr/>
      </p:nvGrpSpPr>
      <p:grpSpPr>
        <a:xfrm>
          <a:off x="0" y="0"/>
          <a:ext cx="0" cy="0"/>
          <a:chOff x="0" y="0"/>
          <a:chExt cx="0" cy="0"/>
        </a:xfrm>
      </p:grpSpPr>
      <p:grpSp>
        <p:nvGrpSpPr>
          <p:cNvPr id="644" name="Google Shape;644;p47"/>
          <p:cNvGrpSpPr/>
          <p:nvPr/>
        </p:nvGrpSpPr>
        <p:grpSpPr>
          <a:xfrm>
            <a:off x="334150" y="421574"/>
            <a:ext cx="8158100" cy="4005176"/>
            <a:chOff x="334150" y="421574"/>
            <a:chExt cx="8158100" cy="4005176"/>
          </a:xfrm>
        </p:grpSpPr>
        <p:pic>
          <p:nvPicPr>
            <p:cNvPr id="645" name="Google Shape;645;p47"/>
            <p:cNvPicPr preferRelativeResize="0"/>
            <p:nvPr/>
          </p:nvPicPr>
          <p:blipFill>
            <a:blip r:embed="rId3">
              <a:alphaModFix/>
            </a:blip>
            <a:stretch>
              <a:fillRect/>
            </a:stretch>
          </p:blipFill>
          <p:spPr>
            <a:xfrm>
              <a:off x="334150" y="421574"/>
              <a:ext cx="4005175" cy="4005175"/>
            </a:xfrm>
            <a:prstGeom prst="rect">
              <a:avLst/>
            </a:prstGeom>
            <a:noFill/>
            <a:ln cap="flat" cmpd="sng" w="28575">
              <a:solidFill>
                <a:srgbClr val="000000"/>
              </a:solidFill>
              <a:prstDash val="solid"/>
              <a:round/>
              <a:headEnd len="sm" w="sm" type="none"/>
              <a:tailEnd len="sm" w="sm" type="none"/>
            </a:ln>
          </p:spPr>
        </p:pic>
        <p:pic>
          <p:nvPicPr>
            <p:cNvPr id="646" name="Google Shape;646;p47"/>
            <p:cNvPicPr preferRelativeResize="0"/>
            <p:nvPr/>
          </p:nvPicPr>
          <p:blipFill>
            <a:blip r:embed="rId4">
              <a:alphaModFix/>
            </a:blip>
            <a:stretch>
              <a:fillRect/>
            </a:stretch>
          </p:blipFill>
          <p:spPr>
            <a:xfrm>
              <a:off x="4487075" y="421575"/>
              <a:ext cx="4005175" cy="4005175"/>
            </a:xfrm>
            <a:prstGeom prst="rect">
              <a:avLst/>
            </a:prstGeom>
            <a:noFill/>
            <a:ln cap="flat" cmpd="sng" w="28575">
              <a:solidFill>
                <a:srgbClr val="000000"/>
              </a:solidFill>
              <a:prstDash val="solid"/>
              <a:round/>
              <a:headEnd len="sm" w="sm" type="none"/>
              <a:tailEnd len="sm" w="sm" type="none"/>
            </a:ln>
          </p:spPr>
        </p:pic>
      </p:grpSp>
      <p:grpSp>
        <p:nvGrpSpPr>
          <p:cNvPr id="647" name="Google Shape;647;p47"/>
          <p:cNvGrpSpPr/>
          <p:nvPr/>
        </p:nvGrpSpPr>
        <p:grpSpPr>
          <a:xfrm>
            <a:off x="334144" y="421575"/>
            <a:ext cx="8142189" cy="4005175"/>
            <a:chOff x="334144" y="421575"/>
            <a:chExt cx="8142189" cy="4005175"/>
          </a:xfrm>
        </p:grpSpPr>
        <p:pic>
          <p:nvPicPr>
            <p:cNvPr id="648" name="Google Shape;648;p47"/>
            <p:cNvPicPr preferRelativeResize="0"/>
            <p:nvPr/>
          </p:nvPicPr>
          <p:blipFill>
            <a:blip r:embed="rId5">
              <a:alphaModFix/>
            </a:blip>
            <a:stretch>
              <a:fillRect/>
            </a:stretch>
          </p:blipFill>
          <p:spPr>
            <a:xfrm>
              <a:off x="334144" y="421575"/>
              <a:ext cx="4005175" cy="4005175"/>
            </a:xfrm>
            <a:prstGeom prst="rect">
              <a:avLst/>
            </a:prstGeom>
            <a:noFill/>
            <a:ln cap="flat" cmpd="sng" w="28575">
              <a:solidFill>
                <a:srgbClr val="000000"/>
              </a:solidFill>
              <a:prstDash val="solid"/>
              <a:round/>
              <a:headEnd len="sm" w="sm" type="none"/>
              <a:tailEnd len="sm" w="sm" type="none"/>
            </a:ln>
          </p:spPr>
        </p:pic>
        <p:pic>
          <p:nvPicPr>
            <p:cNvPr id="649" name="Google Shape;649;p47"/>
            <p:cNvPicPr preferRelativeResize="0"/>
            <p:nvPr/>
          </p:nvPicPr>
          <p:blipFill>
            <a:blip r:embed="rId6">
              <a:alphaModFix/>
            </a:blip>
            <a:stretch>
              <a:fillRect/>
            </a:stretch>
          </p:blipFill>
          <p:spPr>
            <a:xfrm>
              <a:off x="4471158" y="421575"/>
              <a:ext cx="4005175" cy="4005175"/>
            </a:xfrm>
            <a:prstGeom prst="rect">
              <a:avLst/>
            </a:prstGeom>
            <a:noFill/>
            <a:ln cap="flat" cmpd="sng" w="28575">
              <a:solidFill>
                <a:srgbClr val="000000"/>
              </a:solidFill>
              <a:prstDash val="solid"/>
              <a:round/>
              <a:headEnd len="sm" w="sm" type="none"/>
              <a:tailEnd len="sm" w="sm" type="none"/>
            </a:ln>
          </p:spPr>
        </p:pic>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4"/>
                                        </p:tgtEl>
                                        <p:attrNameLst>
                                          <p:attrName>style.visibility</p:attrName>
                                        </p:attrNameLst>
                                      </p:cBhvr>
                                      <p:to>
                                        <p:strVal val="visible"/>
                                      </p:to>
                                    </p:set>
                                    <p:animEffect filter="fade" transition="in">
                                      <p:cBhvr>
                                        <p:cTn dur="1000"/>
                                        <p:tgtEl>
                                          <p:spTgt spid="64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4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3" name="Shape 653"/>
        <p:cNvGrpSpPr/>
        <p:nvPr/>
      </p:nvGrpSpPr>
      <p:grpSpPr>
        <a:xfrm>
          <a:off x="0" y="0"/>
          <a:ext cx="0" cy="0"/>
          <a:chOff x="0" y="0"/>
          <a:chExt cx="0" cy="0"/>
        </a:xfrm>
      </p:grpSpPr>
      <p:sp>
        <p:nvSpPr>
          <p:cNvPr id="654" name="Google Shape;654;p48"/>
          <p:cNvSpPr txBox="1"/>
          <p:nvPr>
            <p:ph type="title"/>
          </p:nvPr>
        </p:nvSpPr>
        <p:spPr>
          <a:xfrm>
            <a:off x="1381250" y="922668"/>
            <a:ext cx="3878400" cy="435600"/>
          </a:xfrm>
          <a:prstGeom prst="rect">
            <a:avLst/>
          </a:prstGeom>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3000"/>
              <a:t>References</a:t>
            </a:r>
            <a:endParaRPr sz="3000"/>
          </a:p>
        </p:txBody>
      </p:sp>
      <p:sp>
        <p:nvSpPr>
          <p:cNvPr id="655" name="Google Shape;655;p48"/>
          <p:cNvSpPr txBox="1"/>
          <p:nvPr>
            <p:ph idx="1" type="body"/>
          </p:nvPr>
        </p:nvSpPr>
        <p:spPr>
          <a:xfrm>
            <a:off x="478475" y="1555000"/>
            <a:ext cx="8253600" cy="317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solidFill>
                  <a:schemeClr val="dk1"/>
                </a:solidFill>
              </a:rPr>
              <a:t>Blower, S. M., Mclean, A. R., Porco, T. C., Small, P. M., Hopewell, P. C., Sanchez, M. A., &amp; Moss, A. R. (1995). 	The intrinsic transmission dynamics of tuberculosis epidemics. </a:t>
            </a:r>
            <a:r>
              <a:rPr i="1" lang="en" sz="1400">
                <a:solidFill>
                  <a:schemeClr val="dk1"/>
                </a:solidFill>
              </a:rPr>
              <a:t>Nature Medicine,1</a:t>
            </a:r>
            <a:r>
              <a:rPr lang="en" sz="1400">
                <a:solidFill>
                  <a:schemeClr val="dk1"/>
                </a:solidFill>
              </a:rPr>
              <a:t>(8), 815-821. 	</a:t>
            </a:r>
            <a:endParaRPr sz="1400">
              <a:solidFill>
                <a:schemeClr val="dk1"/>
              </a:solidFill>
            </a:endParaRPr>
          </a:p>
          <a:p>
            <a:pPr indent="0" lvl="0" marL="0" rtl="0" algn="l">
              <a:spcBef>
                <a:spcPts val="0"/>
              </a:spcBef>
              <a:spcAft>
                <a:spcPts val="0"/>
              </a:spcAft>
              <a:buNone/>
            </a:pPr>
            <a:r>
              <a:rPr lang="en" sz="1400">
                <a:solidFill>
                  <a:schemeClr val="dk1"/>
                </a:solidFill>
              </a:rPr>
              <a:t>	doi:10.1038/nm0895-815</a:t>
            </a:r>
            <a:endParaRPr sz="1400">
              <a:solidFill>
                <a:schemeClr val="dk1"/>
              </a:solidFill>
            </a:endParaRPr>
          </a:p>
          <a:p>
            <a:pPr indent="0" lvl="0" marL="0" rtl="0" algn="l">
              <a:spcBef>
                <a:spcPts val="0"/>
              </a:spcBef>
              <a:spcAft>
                <a:spcPts val="0"/>
              </a:spcAft>
              <a:buNone/>
            </a:pPr>
            <a:r>
              <a:t/>
            </a:r>
            <a:endParaRPr sz="1400">
              <a:solidFill>
                <a:schemeClr val="dk1"/>
              </a:solidFill>
            </a:endParaRPr>
          </a:p>
          <a:p>
            <a:pPr indent="0" lvl="0" marL="0" rtl="0" algn="l">
              <a:spcBef>
                <a:spcPts val="0"/>
              </a:spcBef>
              <a:spcAft>
                <a:spcPts val="0"/>
              </a:spcAft>
              <a:buNone/>
            </a:pPr>
            <a:r>
              <a:rPr lang="en" sz="1400">
                <a:solidFill>
                  <a:schemeClr val="dk1"/>
                </a:solidFill>
              </a:rPr>
              <a:t>Constantine, P. G., &amp; Diaz, P. (2017). Global sensitivity metrics from active subspaces. </a:t>
            </a:r>
            <a:r>
              <a:rPr i="1" lang="en" sz="1400">
                <a:solidFill>
                  <a:schemeClr val="dk1"/>
                </a:solidFill>
              </a:rPr>
              <a:t>Reliability 			Engineering &amp; System Safety,</a:t>
            </a:r>
            <a:r>
              <a:rPr lang="en" sz="1400">
                <a:solidFill>
                  <a:schemeClr val="dk1"/>
                </a:solidFill>
              </a:rPr>
              <a:t> </a:t>
            </a:r>
            <a:r>
              <a:rPr i="1" lang="en" sz="1400">
                <a:solidFill>
                  <a:schemeClr val="dk1"/>
                </a:solidFill>
              </a:rPr>
              <a:t>162</a:t>
            </a:r>
            <a:r>
              <a:rPr lang="en" sz="1400">
                <a:solidFill>
                  <a:schemeClr val="dk1"/>
                </a:solidFill>
              </a:rPr>
              <a:t>, 1-13. doi:10.1016/j.ress.2017.01.013</a:t>
            </a:r>
            <a:endParaRPr sz="1400">
              <a:solidFill>
                <a:schemeClr val="dk1"/>
              </a:solidFill>
            </a:endParaRPr>
          </a:p>
          <a:p>
            <a:pPr indent="0" lvl="0" marL="0" rtl="0" algn="l">
              <a:spcBef>
                <a:spcPts val="0"/>
              </a:spcBef>
              <a:spcAft>
                <a:spcPts val="0"/>
              </a:spcAft>
              <a:buNone/>
            </a:pPr>
            <a:r>
              <a:t/>
            </a:r>
            <a:endParaRPr sz="1400">
              <a:solidFill>
                <a:schemeClr val="dk1"/>
              </a:solidFill>
            </a:endParaRPr>
          </a:p>
          <a:p>
            <a:pPr indent="0" lvl="0" marL="0" rtl="0" algn="l">
              <a:spcBef>
                <a:spcPts val="0"/>
              </a:spcBef>
              <a:spcAft>
                <a:spcPts val="0"/>
              </a:spcAft>
              <a:buNone/>
            </a:pPr>
            <a:r>
              <a:rPr lang="en" sz="1400">
                <a:solidFill>
                  <a:schemeClr val="dk1"/>
                </a:solidFill>
              </a:rPr>
              <a:t>Chaisson, R. E., &amp; Churchyard, G. J. (2010, March 01). Recurrent Tuberculosis: Relapse, Reinfection, and</a:t>
            </a:r>
            <a:endParaRPr sz="1400">
              <a:solidFill>
                <a:schemeClr val="dk1"/>
              </a:solidFill>
            </a:endParaRPr>
          </a:p>
          <a:p>
            <a:pPr indent="0" lvl="0" marL="457200" rtl="0" algn="l">
              <a:spcBef>
                <a:spcPts val="0"/>
              </a:spcBef>
              <a:spcAft>
                <a:spcPts val="0"/>
              </a:spcAft>
              <a:buNone/>
            </a:pPr>
            <a:r>
              <a:rPr lang="en" sz="1400">
                <a:solidFill>
                  <a:schemeClr val="dk1"/>
                </a:solidFill>
              </a:rPr>
              <a:t>HIV | The Journal of Infectious Diseases | Oxford Academic. Retrieved June/July, 2018, from </a:t>
            </a:r>
            <a:r>
              <a:rPr lang="en" sz="1400">
                <a:solidFill>
                  <a:schemeClr val="dk1"/>
                </a:solidFill>
                <a:uFill>
                  <a:noFill/>
                </a:uFill>
                <a:hlinkClick r:id="rId3"/>
              </a:rPr>
              <a:t>https://academic.oup.com/jid/article/201/5/653/861944</a:t>
            </a:r>
            <a:endParaRPr sz="1400">
              <a:solidFill>
                <a:schemeClr val="dk1"/>
              </a:solidFill>
            </a:endParaRPr>
          </a:p>
          <a:p>
            <a:pPr indent="0" lvl="0" marL="457200" rtl="0" algn="l">
              <a:spcBef>
                <a:spcPts val="0"/>
              </a:spcBef>
              <a:spcAft>
                <a:spcPts val="0"/>
              </a:spcAft>
              <a:buNone/>
            </a:pPr>
            <a:r>
              <a:t/>
            </a:r>
            <a:endParaRPr sz="1400">
              <a:solidFill>
                <a:srgbClr val="333333"/>
              </a:solidFill>
              <a:highlight>
                <a:srgbClr val="FEF1D2"/>
              </a:highlight>
            </a:endParaRPr>
          </a:p>
          <a:p>
            <a:pPr indent="0" lvl="0" marL="0" rtl="0" algn="l">
              <a:spcBef>
                <a:spcPts val="0"/>
              </a:spcBef>
              <a:spcAft>
                <a:spcPts val="0"/>
              </a:spcAft>
              <a:buNone/>
            </a:pPr>
            <a:r>
              <a:rPr lang="en" sz="1400">
                <a:solidFill>
                  <a:schemeClr val="dk1"/>
                </a:solidFill>
              </a:rPr>
              <a:t>Global tuberculosis report 2017. (2017, December 06). Retrieved from </a:t>
            </a:r>
            <a:r>
              <a:rPr lang="en" sz="1400">
                <a:solidFill>
                  <a:schemeClr val="dk1"/>
                </a:solidFill>
                <a:uFill>
                  <a:noFill/>
                </a:uFill>
                <a:hlinkClick r:id="rId4"/>
              </a:rPr>
              <a:t>http://www.who.int/tb/			 publications/</a:t>
            </a:r>
            <a:r>
              <a:rPr lang="en" sz="1400">
                <a:solidFill>
                  <a:schemeClr val="dk1"/>
                </a:solidFill>
              </a:rPr>
              <a:t>global_report/en/</a:t>
            </a:r>
            <a:endParaRPr sz="1400">
              <a:solidFill>
                <a:schemeClr val="dk1"/>
              </a:solidFill>
            </a:endParaRPr>
          </a:p>
          <a:p>
            <a:pPr indent="0" lvl="0" marL="0" rtl="0" algn="l">
              <a:spcBef>
                <a:spcPts val="0"/>
              </a:spcBef>
              <a:spcAft>
                <a:spcPts val="0"/>
              </a:spcAft>
              <a:buNone/>
            </a:pPr>
            <a:r>
              <a:t/>
            </a:r>
            <a:endParaRPr sz="1400">
              <a:solidFill>
                <a:schemeClr val="dk1"/>
              </a:solidFill>
            </a:endParaRPr>
          </a:p>
          <a:p>
            <a:pPr indent="0" lvl="0" marL="0" rtl="0" algn="l">
              <a:spcBef>
                <a:spcPts val="0"/>
              </a:spcBef>
              <a:spcAft>
                <a:spcPts val="0"/>
              </a:spcAft>
              <a:buClr>
                <a:schemeClr val="dk1"/>
              </a:buClr>
              <a:buSzPts val="1100"/>
              <a:buFont typeface="Arial"/>
              <a:buNone/>
            </a:pPr>
            <a:r>
              <a:t/>
            </a:r>
            <a:endParaRPr sz="1400">
              <a:solidFill>
                <a:schemeClr val="dk1"/>
              </a:solidFill>
            </a:endParaRPr>
          </a:p>
        </p:txBody>
      </p:sp>
      <p:grpSp>
        <p:nvGrpSpPr>
          <p:cNvPr id="656" name="Google Shape;656;p48"/>
          <p:cNvGrpSpPr/>
          <p:nvPr/>
        </p:nvGrpSpPr>
        <p:grpSpPr>
          <a:xfrm>
            <a:off x="795825" y="922650"/>
            <a:ext cx="453000" cy="453000"/>
            <a:chOff x="795825" y="922650"/>
            <a:chExt cx="453000" cy="453000"/>
          </a:xfrm>
        </p:grpSpPr>
        <p:sp>
          <p:nvSpPr>
            <p:cNvPr id="657" name="Google Shape;657;p48"/>
            <p:cNvSpPr/>
            <p:nvPr/>
          </p:nvSpPr>
          <p:spPr>
            <a:xfrm>
              <a:off x="795825" y="922650"/>
              <a:ext cx="453000" cy="453000"/>
            </a:xfrm>
            <a:prstGeom prst="ellipse">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 name="Google Shape;658;p48"/>
            <p:cNvSpPr/>
            <p:nvPr/>
          </p:nvSpPr>
          <p:spPr>
            <a:xfrm>
              <a:off x="795825" y="922650"/>
              <a:ext cx="453000" cy="453000"/>
            </a:xfrm>
            <a:prstGeom prst="ellipse">
              <a:avLst/>
            </a:prstGeom>
            <a:solidFill>
              <a:srgbClr val="FFCD00">
                <a:alpha val="72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2" name="Shape 662"/>
        <p:cNvGrpSpPr/>
        <p:nvPr/>
      </p:nvGrpSpPr>
      <p:grpSpPr>
        <a:xfrm>
          <a:off x="0" y="0"/>
          <a:ext cx="0" cy="0"/>
          <a:chOff x="0" y="0"/>
          <a:chExt cx="0" cy="0"/>
        </a:xfrm>
      </p:grpSpPr>
      <p:sp>
        <p:nvSpPr>
          <p:cNvPr id="663" name="Google Shape;663;p49"/>
          <p:cNvSpPr txBox="1"/>
          <p:nvPr>
            <p:ph type="title"/>
          </p:nvPr>
        </p:nvSpPr>
        <p:spPr>
          <a:xfrm>
            <a:off x="1381250" y="922668"/>
            <a:ext cx="3878400" cy="435600"/>
          </a:xfrm>
          <a:prstGeom prst="rect">
            <a:avLst/>
          </a:prstGeom>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3000"/>
              <a:t>References</a:t>
            </a:r>
            <a:endParaRPr sz="3000"/>
          </a:p>
        </p:txBody>
      </p:sp>
      <p:sp>
        <p:nvSpPr>
          <p:cNvPr id="664" name="Google Shape;664;p49"/>
          <p:cNvSpPr txBox="1"/>
          <p:nvPr>
            <p:ph idx="1" type="body"/>
          </p:nvPr>
        </p:nvSpPr>
        <p:spPr>
          <a:xfrm>
            <a:off x="445200" y="1519125"/>
            <a:ext cx="8253600" cy="317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solidFill>
                  <a:schemeClr val="dk1"/>
                </a:solidFill>
              </a:rPr>
              <a:t>Kozicharow, Allison, and Bernice Born. “WiRED International Launches Airborne Diseases Module.” 		</a:t>
            </a:r>
            <a:r>
              <a:rPr i="1" lang="en" sz="1400">
                <a:solidFill>
                  <a:schemeClr val="dk1"/>
                </a:solidFill>
              </a:rPr>
              <a:t>WiRED Launches Prevention Education Program on Ebola in East Africa/WiREDInternational.org</a:t>
            </a:r>
            <a:r>
              <a:rPr lang="en" sz="1400">
                <a:solidFill>
                  <a:schemeClr val="dk1"/>
                </a:solidFill>
              </a:rPr>
              <a:t>, 	WiRED International Health Education and Information, </a:t>
            </a:r>
            <a:r>
              <a:rPr lang="en" sz="1400">
                <a:solidFill>
                  <a:schemeClr val="dk1"/>
                </a:solidFill>
                <a:uFill>
                  <a:noFill/>
                </a:uFill>
                <a:hlinkClick r:id="rId3"/>
              </a:rPr>
              <a:t>www.wiredinternational.org/Airborne</a:t>
            </a:r>
            <a:r>
              <a:rPr lang="en" sz="1400">
                <a:solidFill>
                  <a:schemeClr val="dk1"/>
                </a:solidFill>
              </a:rPr>
              <a:t> 		_Diseases_Module_Launched.html.</a:t>
            </a:r>
            <a:endParaRPr sz="1400">
              <a:solidFill>
                <a:schemeClr val="dk1"/>
              </a:solidFill>
            </a:endParaRPr>
          </a:p>
          <a:p>
            <a:pPr indent="0" lvl="0" marL="0" rtl="0" algn="l">
              <a:spcBef>
                <a:spcPts val="0"/>
              </a:spcBef>
              <a:spcAft>
                <a:spcPts val="0"/>
              </a:spcAft>
              <a:buNone/>
            </a:pPr>
            <a:r>
              <a:t/>
            </a:r>
            <a:endParaRPr sz="1400">
              <a:solidFill>
                <a:schemeClr val="dk1"/>
              </a:solidFill>
            </a:endParaRPr>
          </a:p>
          <a:p>
            <a:pPr indent="0" lvl="0" marL="0" rtl="0" algn="l">
              <a:lnSpc>
                <a:spcPct val="115000"/>
              </a:lnSpc>
              <a:spcBef>
                <a:spcPts val="0"/>
              </a:spcBef>
              <a:spcAft>
                <a:spcPts val="0"/>
              </a:spcAft>
              <a:buNone/>
            </a:pPr>
            <a:r>
              <a:rPr lang="en" sz="1400">
                <a:solidFill>
                  <a:schemeClr val="dk1"/>
                </a:solidFill>
              </a:rPr>
              <a:t>Newswire, MultiVu - PR. “Sanofi Launches New Priftin® (Rifapentine) Packaging.” </a:t>
            </a:r>
            <a:r>
              <a:rPr i="1" lang="en" sz="1400">
                <a:solidFill>
                  <a:schemeClr val="dk1"/>
                </a:solidFill>
              </a:rPr>
              <a:t>Multivu</a:t>
            </a:r>
            <a:r>
              <a:rPr lang="en" sz="1400">
                <a:solidFill>
                  <a:schemeClr val="dk1"/>
                </a:solidFill>
              </a:rPr>
              <a:t>, Sanofi, 			www.multivu.com/players/English/7701451-sanofi-priftin-rifapentine/.</a:t>
            </a:r>
            <a:endParaRPr sz="1400">
              <a:solidFill>
                <a:schemeClr val="dk1"/>
              </a:solidFill>
            </a:endParaRPr>
          </a:p>
          <a:p>
            <a:pPr indent="0" lvl="0" marL="0" rtl="0" algn="l">
              <a:spcBef>
                <a:spcPts val="0"/>
              </a:spcBef>
              <a:spcAft>
                <a:spcPts val="0"/>
              </a:spcAft>
              <a:buNone/>
            </a:pPr>
            <a:r>
              <a:t/>
            </a:r>
            <a:endParaRPr sz="1400">
              <a:solidFill>
                <a:srgbClr val="333333"/>
              </a:solidFill>
            </a:endParaRPr>
          </a:p>
          <a:p>
            <a:pPr indent="0" lvl="0" marL="0" rtl="0" algn="l">
              <a:spcBef>
                <a:spcPts val="0"/>
              </a:spcBef>
              <a:spcAft>
                <a:spcPts val="0"/>
              </a:spcAft>
              <a:buNone/>
            </a:pPr>
            <a:r>
              <a:rPr lang="en" sz="1400">
                <a:solidFill>
                  <a:schemeClr val="dk1"/>
                </a:solidFill>
              </a:rPr>
              <a:t>South Africa Birth rate. (n.d.). Retrieved July 23, 2018, from </a:t>
            </a:r>
            <a:r>
              <a:rPr lang="en" sz="1400">
                <a:solidFill>
                  <a:schemeClr val="dk1"/>
                </a:solidFill>
                <a:uFill>
                  <a:noFill/>
                </a:uFill>
                <a:hlinkClick r:id="rId4"/>
              </a:rPr>
              <a:t>https://www.indexmundi.com/south_</a:t>
            </a:r>
            <a:r>
              <a:rPr lang="en" sz="1400">
                <a:solidFill>
                  <a:schemeClr val="dk1"/>
                </a:solidFill>
              </a:rPr>
              <a:t> 			africa/birth_rate.html</a:t>
            </a:r>
            <a:endParaRPr sz="1400">
              <a:solidFill>
                <a:schemeClr val="dk1"/>
              </a:solidFill>
            </a:endParaRPr>
          </a:p>
          <a:p>
            <a:pPr indent="0" lvl="0" marL="0" rtl="0" algn="l">
              <a:lnSpc>
                <a:spcPct val="115000"/>
              </a:lnSpc>
              <a:spcBef>
                <a:spcPts val="0"/>
              </a:spcBef>
              <a:spcAft>
                <a:spcPts val="0"/>
              </a:spcAft>
              <a:buNone/>
            </a:pPr>
            <a:r>
              <a:t/>
            </a:r>
            <a:endParaRPr sz="1400">
              <a:solidFill>
                <a:srgbClr val="333333"/>
              </a:solidFill>
            </a:endParaRPr>
          </a:p>
          <a:p>
            <a:pPr indent="0" lvl="0" marL="0" rtl="0" algn="l">
              <a:lnSpc>
                <a:spcPct val="115000"/>
              </a:lnSpc>
              <a:spcBef>
                <a:spcPts val="0"/>
              </a:spcBef>
              <a:spcAft>
                <a:spcPts val="0"/>
              </a:spcAft>
              <a:buNone/>
            </a:pPr>
            <a:r>
              <a:rPr lang="en" sz="1400">
                <a:solidFill>
                  <a:schemeClr val="dk1"/>
                </a:solidFill>
              </a:rPr>
              <a:t>TB Facts | TB, tests, drugs, statistics. (n.d.). Retrieved July 23, 2018, from </a:t>
            </a:r>
            <a:r>
              <a:rPr lang="en" sz="1400">
                <a:solidFill>
                  <a:schemeClr val="dk1"/>
                </a:solidFill>
                <a:uFill>
                  <a:noFill/>
                </a:uFill>
                <a:hlinkClick r:id="rId5"/>
              </a:rPr>
              <a:t>https://www.tbfacts.org/</a:t>
            </a:r>
            <a:endParaRPr sz="1400">
              <a:solidFill>
                <a:schemeClr val="dk1"/>
              </a:solidFill>
            </a:endParaRPr>
          </a:p>
          <a:p>
            <a:pPr indent="0" lvl="0" marL="0" rtl="0" algn="l">
              <a:lnSpc>
                <a:spcPct val="115000"/>
              </a:lnSpc>
              <a:spcBef>
                <a:spcPts val="0"/>
              </a:spcBef>
              <a:spcAft>
                <a:spcPts val="0"/>
              </a:spcAft>
              <a:buNone/>
            </a:pPr>
            <a:r>
              <a:t/>
            </a:r>
            <a:endParaRPr sz="1400">
              <a:solidFill>
                <a:schemeClr val="dk1"/>
              </a:solidFill>
            </a:endParaRPr>
          </a:p>
          <a:p>
            <a:pPr indent="0" lvl="0" marL="0" rtl="0" algn="l">
              <a:lnSpc>
                <a:spcPct val="115000"/>
              </a:lnSpc>
              <a:spcBef>
                <a:spcPts val="0"/>
              </a:spcBef>
              <a:spcAft>
                <a:spcPts val="0"/>
              </a:spcAft>
              <a:buNone/>
            </a:pPr>
            <a:r>
              <a:t/>
            </a:r>
            <a:endParaRPr sz="1400">
              <a:solidFill>
                <a:schemeClr val="dk1"/>
              </a:solidFill>
            </a:endParaRPr>
          </a:p>
          <a:p>
            <a:pPr indent="0" lvl="0" marL="0" rtl="0" algn="l">
              <a:lnSpc>
                <a:spcPct val="115000"/>
              </a:lnSpc>
              <a:spcBef>
                <a:spcPts val="0"/>
              </a:spcBef>
              <a:spcAft>
                <a:spcPts val="0"/>
              </a:spcAft>
              <a:buNone/>
            </a:pPr>
            <a:r>
              <a:t/>
            </a:r>
            <a:endParaRPr sz="1400">
              <a:solidFill>
                <a:schemeClr val="dk1"/>
              </a:solidFill>
            </a:endParaRPr>
          </a:p>
          <a:p>
            <a:pPr indent="0" lvl="0" marL="0" rtl="0" algn="l">
              <a:spcBef>
                <a:spcPts val="0"/>
              </a:spcBef>
              <a:spcAft>
                <a:spcPts val="0"/>
              </a:spcAft>
              <a:buNone/>
            </a:pPr>
            <a:r>
              <a:t/>
            </a:r>
            <a:endParaRPr sz="1400">
              <a:solidFill>
                <a:schemeClr val="dk1"/>
              </a:solidFill>
            </a:endParaRPr>
          </a:p>
          <a:p>
            <a:pPr indent="0" lvl="0" marL="0" rtl="0" algn="l">
              <a:spcBef>
                <a:spcPts val="0"/>
              </a:spcBef>
              <a:spcAft>
                <a:spcPts val="0"/>
              </a:spcAft>
              <a:buClr>
                <a:schemeClr val="dk1"/>
              </a:buClr>
              <a:buSzPts val="1100"/>
              <a:buFont typeface="Arial"/>
              <a:buNone/>
            </a:pPr>
            <a:r>
              <a:t/>
            </a:r>
            <a:endParaRPr sz="1400">
              <a:solidFill>
                <a:schemeClr val="dk1"/>
              </a:solidFill>
            </a:endParaRPr>
          </a:p>
        </p:txBody>
      </p:sp>
      <p:grpSp>
        <p:nvGrpSpPr>
          <p:cNvPr id="665" name="Google Shape;665;p49"/>
          <p:cNvGrpSpPr/>
          <p:nvPr/>
        </p:nvGrpSpPr>
        <p:grpSpPr>
          <a:xfrm>
            <a:off x="795825" y="922650"/>
            <a:ext cx="453000" cy="453000"/>
            <a:chOff x="795825" y="922650"/>
            <a:chExt cx="453000" cy="453000"/>
          </a:xfrm>
        </p:grpSpPr>
        <p:sp>
          <p:nvSpPr>
            <p:cNvPr id="666" name="Google Shape;666;p49"/>
            <p:cNvSpPr/>
            <p:nvPr/>
          </p:nvSpPr>
          <p:spPr>
            <a:xfrm>
              <a:off x="795825" y="922650"/>
              <a:ext cx="453000" cy="453000"/>
            </a:xfrm>
            <a:prstGeom prst="ellipse">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 name="Google Shape;667;p49"/>
            <p:cNvSpPr/>
            <p:nvPr/>
          </p:nvSpPr>
          <p:spPr>
            <a:xfrm>
              <a:off x="795825" y="922650"/>
              <a:ext cx="453000" cy="453000"/>
            </a:xfrm>
            <a:prstGeom prst="ellipse">
              <a:avLst/>
            </a:prstGeom>
            <a:solidFill>
              <a:srgbClr val="FFCD00">
                <a:alpha val="72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1" name="Shape 671"/>
        <p:cNvGrpSpPr/>
        <p:nvPr/>
      </p:nvGrpSpPr>
      <p:grpSpPr>
        <a:xfrm>
          <a:off x="0" y="0"/>
          <a:ext cx="0" cy="0"/>
          <a:chOff x="0" y="0"/>
          <a:chExt cx="0" cy="0"/>
        </a:xfrm>
      </p:grpSpPr>
      <p:sp>
        <p:nvSpPr>
          <p:cNvPr id="672" name="Google Shape;672;p50"/>
          <p:cNvSpPr txBox="1"/>
          <p:nvPr>
            <p:ph type="title"/>
          </p:nvPr>
        </p:nvSpPr>
        <p:spPr>
          <a:xfrm>
            <a:off x="1381250" y="910500"/>
            <a:ext cx="3894900" cy="435600"/>
          </a:xfrm>
          <a:prstGeom prst="rect">
            <a:avLst/>
          </a:prstGeom>
          <a:ln cap="flat" cmpd="sng" w="9525">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3000"/>
              <a:t>Acknowledgements</a:t>
            </a:r>
            <a:endParaRPr sz="3000"/>
          </a:p>
        </p:txBody>
      </p:sp>
      <p:sp>
        <p:nvSpPr>
          <p:cNvPr id="673" name="Google Shape;673;p50"/>
          <p:cNvSpPr txBox="1"/>
          <p:nvPr>
            <p:ph idx="1" type="body"/>
          </p:nvPr>
        </p:nvSpPr>
        <p:spPr>
          <a:xfrm>
            <a:off x="1381250" y="1616470"/>
            <a:ext cx="6809700" cy="31122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000">
                <a:solidFill>
                  <a:schemeClr val="dk1"/>
                </a:solidFill>
              </a:rPr>
              <a:t>Special thanks to the following people and organizations for making our research possible: </a:t>
            </a:r>
            <a:endParaRPr sz="2000">
              <a:solidFill>
                <a:schemeClr val="dk1"/>
              </a:solidFill>
            </a:endParaRPr>
          </a:p>
          <a:p>
            <a:pPr indent="-355600" lvl="0" marL="457200" rtl="0" algn="l">
              <a:lnSpc>
                <a:spcPct val="115000"/>
              </a:lnSpc>
              <a:spcBef>
                <a:spcPts val="1600"/>
              </a:spcBef>
              <a:spcAft>
                <a:spcPts val="0"/>
              </a:spcAft>
              <a:buClr>
                <a:schemeClr val="dk1"/>
              </a:buClr>
              <a:buSzPts val="2000"/>
              <a:buChar char="●"/>
            </a:pPr>
            <a:r>
              <a:rPr lang="en" sz="2000">
                <a:solidFill>
                  <a:schemeClr val="dk1"/>
                </a:solidFill>
              </a:rPr>
              <a:t>Dr. Allison Lewis</a:t>
            </a:r>
            <a:endParaRPr sz="2000">
              <a:solidFill>
                <a:schemeClr val="dk1"/>
              </a:solidFill>
            </a:endParaRPr>
          </a:p>
          <a:p>
            <a:pPr indent="-355600" lvl="0" marL="457200" rtl="0" algn="l">
              <a:lnSpc>
                <a:spcPct val="115000"/>
              </a:lnSpc>
              <a:spcBef>
                <a:spcPts val="0"/>
              </a:spcBef>
              <a:spcAft>
                <a:spcPts val="0"/>
              </a:spcAft>
              <a:buClr>
                <a:schemeClr val="dk1"/>
              </a:buClr>
              <a:buSzPts val="2000"/>
              <a:buChar char="●"/>
            </a:pPr>
            <a:r>
              <a:rPr lang="en" sz="2000">
                <a:solidFill>
                  <a:schemeClr val="dk1"/>
                </a:solidFill>
              </a:rPr>
              <a:t>St. Mary’s College of Maryland ESP-REU 2018 </a:t>
            </a:r>
            <a:endParaRPr sz="2000">
              <a:solidFill>
                <a:schemeClr val="dk1"/>
              </a:solidFill>
            </a:endParaRPr>
          </a:p>
          <a:p>
            <a:pPr indent="-355600" lvl="0" marL="457200" rtl="0" algn="l">
              <a:lnSpc>
                <a:spcPct val="115000"/>
              </a:lnSpc>
              <a:spcBef>
                <a:spcPts val="0"/>
              </a:spcBef>
              <a:spcAft>
                <a:spcPts val="0"/>
              </a:spcAft>
              <a:buClr>
                <a:schemeClr val="dk1"/>
              </a:buClr>
              <a:buSzPts val="2000"/>
              <a:buChar char="●"/>
            </a:pPr>
            <a:r>
              <a:rPr lang="en" sz="2000">
                <a:solidFill>
                  <a:schemeClr val="dk1"/>
                </a:solidFill>
              </a:rPr>
              <a:t>National Science Foundation DSM -1560301</a:t>
            </a:r>
            <a:endParaRPr sz="2000"/>
          </a:p>
        </p:txBody>
      </p:sp>
      <p:pic>
        <p:nvPicPr>
          <p:cNvPr id="674" name="Google Shape;674;p50"/>
          <p:cNvPicPr preferRelativeResize="0"/>
          <p:nvPr/>
        </p:nvPicPr>
        <p:blipFill>
          <a:blip r:embed="rId3">
            <a:alphaModFix/>
          </a:blip>
          <a:stretch>
            <a:fillRect/>
          </a:stretch>
        </p:blipFill>
        <p:spPr>
          <a:xfrm>
            <a:off x="4045197" y="3925327"/>
            <a:ext cx="1053601" cy="1059099"/>
          </a:xfrm>
          <a:prstGeom prst="rect">
            <a:avLst/>
          </a:prstGeom>
          <a:noFill/>
          <a:ln>
            <a:noFill/>
          </a:ln>
        </p:spPr>
      </p:pic>
      <p:pic>
        <p:nvPicPr>
          <p:cNvPr id="675" name="Google Shape;675;p50"/>
          <p:cNvPicPr preferRelativeResize="0"/>
          <p:nvPr/>
        </p:nvPicPr>
        <p:blipFill>
          <a:blip r:embed="rId4">
            <a:alphaModFix/>
          </a:blip>
          <a:stretch>
            <a:fillRect/>
          </a:stretch>
        </p:blipFill>
        <p:spPr>
          <a:xfrm>
            <a:off x="2641875" y="4020163"/>
            <a:ext cx="869400" cy="869400"/>
          </a:xfrm>
          <a:prstGeom prst="ellipse">
            <a:avLst/>
          </a:prstGeom>
          <a:noFill/>
          <a:ln>
            <a:noFill/>
          </a:ln>
        </p:spPr>
      </p:pic>
      <p:pic>
        <p:nvPicPr>
          <p:cNvPr id="676" name="Google Shape;676;p50"/>
          <p:cNvPicPr preferRelativeResize="0"/>
          <p:nvPr/>
        </p:nvPicPr>
        <p:blipFill>
          <a:blip r:embed="rId5">
            <a:alphaModFix/>
          </a:blip>
          <a:stretch>
            <a:fillRect/>
          </a:stretch>
        </p:blipFill>
        <p:spPr>
          <a:xfrm>
            <a:off x="5632725" y="4030438"/>
            <a:ext cx="869350" cy="848875"/>
          </a:xfrm>
          <a:prstGeom prst="rect">
            <a:avLst/>
          </a:prstGeom>
          <a:noFill/>
          <a:ln>
            <a:noFill/>
          </a:ln>
        </p:spPr>
      </p:pic>
      <p:grpSp>
        <p:nvGrpSpPr>
          <p:cNvPr id="677" name="Google Shape;677;p50"/>
          <p:cNvGrpSpPr/>
          <p:nvPr/>
        </p:nvGrpSpPr>
        <p:grpSpPr>
          <a:xfrm>
            <a:off x="795825" y="922650"/>
            <a:ext cx="453000" cy="453000"/>
            <a:chOff x="795825" y="922650"/>
            <a:chExt cx="453000" cy="453000"/>
          </a:xfrm>
        </p:grpSpPr>
        <p:sp>
          <p:nvSpPr>
            <p:cNvPr id="678" name="Google Shape;678;p50"/>
            <p:cNvSpPr/>
            <p:nvPr/>
          </p:nvSpPr>
          <p:spPr>
            <a:xfrm>
              <a:off x="795825" y="922650"/>
              <a:ext cx="453000" cy="453000"/>
            </a:xfrm>
            <a:prstGeom prst="ellipse">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 name="Google Shape;679;p50"/>
            <p:cNvSpPr/>
            <p:nvPr/>
          </p:nvSpPr>
          <p:spPr>
            <a:xfrm>
              <a:off x="795825" y="922650"/>
              <a:ext cx="453000" cy="453000"/>
            </a:xfrm>
            <a:prstGeom prst="ellipse">
              <a:avLst/>
            </a:prstGeom>
            <a:solidFill>
              <a:srgbClr val="FFCD00">
                <a:alpha val="72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3" name="Shape 683"/>
        <p:cNvGrpSpPr/>
        <p:nvPr/>
      </p:nvGrpSpPr>
      <p:grpSpPr>
        <a:xfrm>
          <a:off x="0" y="0"/>
          <a:ext cx="0" cy="0"/>
          <a:chOff x="0" y="0"/>
          <a:chExt cx="0" cy="0"/>
        </a:xfrm>
      </p:grpSpPr>
      <p:sp>
        <p:nvSpPr>
          <p:cNvPr id="684" name="Google Shape;684;p51"/>
          <p:cNvSpPr/>
          <p:nvPr/>
        </p:nvSpPr>
        <p:spPr>
          <a:xfrm>
            <a:off x="317100" y="3330575"/>
            <a:ext cx="1259400" cy="11655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 name="Google Shape;685;p51"/>
          <p:cNvSpPr txBox="1"/>
          <p:nvPr>
            <p:ph idx="4294967295" type="title"/>
          </p:nvPr>
        </p:nvSpPr>
        <p:spPr>
          <a:xfrm>
            <a:off x="1394850" y="891900"/>
            <a:ext cx="3925200" cy="472800"/>
          </a:xfrm>
          <a:prstGeom prst="rect">
            <a:avLst/>
          </a:prstGeom>
          <a:solidFill>
            <a:srgbClr val="EFEFEF"/>
          </a:solidFill>
          <a:ln cap="flat" cmpd="sng" w="9525">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3000"/>
              <a:t>Contact Information</a:t>
            </a:r>
            <a:endParaRPr sz="3000"/>
          </a:p>
        </p:txBody>
      </p:sp>
      <p:sp>
        <p:nvSpPr>
          <p:cNvPr id="686" name="Google Shape;686;p51"/>
          <p:cNvSpPr txBox="1"/>
          <p:nvPr/>
        </p:nvSpPr>
        <p:spPr>
          <a:xfrm>
            <a:off x="599550" y="3619025"/>
            <a:ext cx="694500" cy="588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Add photo</a:t>
            </a:r>
            <a:endParaRPr/>
          </a:p>
        </p:txBody>
      </p:sp>
      <p:sp>
        <p:nvSpPr>
          <p:cNvPr id="687" name="Google Shape;687;p51"/>
          <p:cNvSpPr txBox="1"/>
          <p:nvPr/>
        </p:nvSpPr>
        <p:spPr>
          <a:xfrm>
            <a:off x="1593400" y="1905325"/>
            <a:ext cx="3082500" cy="87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latin typeface="Quattrocento Sans"/>
                <a:ea typeface="Quattrocento Sans"/>
                <a:cs typeface="Quattrocento Sans"/>
                <a:sym typeface="Quattrocento Sans"/>
              </a:rPr>
              <a:t>Kendall Clark</a:t>
            </a:r>
            <a:endParaRPr b="1" sz="1800">
              <a:latin typeface="Quattrocento Sans"/>
              <a:ea typeface="Quattrocento Sans"/>
              <a:cs typeface="Quattrocento Sans"/>
              <a:sym typeface="Quattrocento Sans"/>
            </a:endParaRPr>
          </a:p>
          <a:p>
            <a:pPr indent="0" lvl="0" marL="0" rtl="0" algn="l">
              <a:spcBef>
                <a:spcPts val="0"/>
              </a:spcBef>
              <a:spcAft>
                <a:spcPts val="0"/>
              </a:spcAft>
              <a:buNone/>
            </a:pPr>
            <a:r>
              <a:rPr lang="en" sz="1800">
                <a:uFill>
                  <a:noFill/>
                </a:uFill>
                <a:latin typeface="Quattrocento Sans"/>
                <a:ea typeface="Quattrocento Sans"/>
                <a:cs typeface="Quattrocento Sans"/>
                <a:sym typeface="Quattrocento Sans"/>
                <a:hlinkClick r:id="rId3"/>
              </a:rPr>
              <a:t>kendallc19@parkschool.net</a:t>
            </a:r>
            <a:endParaRPr sz="1800">
              <a:latin typeface="Quattrocento Sans"/>
              <a:ea typeface="Quattrocento Sans"/>
              <a:cs typeface="Quattrocento Sans"/>
              <a:sym typeface="Quattrocento Sans"/>
            </a:endParaRPr>
          </a:p>
          <a:p>
            <a:pPr indent="0" lvl="0" marL="0" rtl="0" algn="l">
              <a:spcBef>
                <a:spcPts val="0"/>
              </a:spcBef>
              <a:spcAft>
                <a:spcPts val="0"/>
              </a:spcAft>
              <a:buNone/>
            </a:pPr>
            <a:r>
              <a:rPr lang="en" sz="1800">
                <a:latin typeface="Quattrocento Sans"/>
                <a:ea typeface="Quattrocento Sans"/>
                <a:cs typeface="Quattrocento Sans"/>
                <a:sym typeface="Quattrocento Sans"/>
              </a:rPr>
              <a:t>The Park School of Baltimore</a:t>
            </a:r>
            <a:endParaRPr sz="1800">
              <a:latin typeface="Quattrocento Sans"/>
              <a:ea typeface="Quattrocento Sans"/>
              <a:cs typeface="Quattrocento Sans"/>
              <a:sym typeface="Quattrocento Sans"/>
            </a:endParaRPr>
          </a:p>
        </p:txBody>
      </p:sp>
      <p:sp>
        <p:nvSpPr>
          <p:cNvPr id="688" name="Google Shape;688;p51"/>
          <p:cNvSpPr txBox="1"/>
          <p:nvPr/>
        </p:nvSpPr>
        <p:spPr>
          <a:xfrm>
            <a:off x="1576488" y="3363725"/>
            <a:ext cx="3289500" cy="717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latin typeface="Quattrocento Sans"/>
                <a:ea typeface="Quattrocento Sans"/>
                <a:cs typeface="Quattrocento Sans"/>
                <a:sym typeface="Quattrocento Sans"/>
              </a:rPr>
              <a:t>Mayleen Cortez</a:t>
            </a:r>
            <a:endParaRPr b="1" sz="1800">
              <a:latin typeface="Quattrocento Sans"/>
              <a:ea typeface="Quattrocento Sans"/>
              <a:cs typeface="Quattrocento Sans"/>
              <a:sym typeface="Quattrocento Sans"/>
            </a:endParaRPr>
          </a:p>
          <a:p>
            <a:pPr indent="0" lvl="0" marL="0" rtl="0" algn="l">
              <a:spcBef>
                <a:spcPts val="0"/>
              </a:spcBef>
              <a:spcAft>
                <a:spcPts val="0"/>
              </a:spcAft>
              <a:buNone/>
            </a:pPr>
            <a:r>
              <a:rPr lang="en" sz="1800">
                <a:latin typeface="Quattrocento Sans"/>
                <a:ea typeface="Quattrocento Sans"/>
                <a:cs typeface="Quattrocento Sans"/>
                <a:sym typeface="Quattrocento Sans"/>
              </a:rPr>
              <a:t>cortezmayleen@gmail.com</a:t>
            </a:r>
            <a:endParaRPr sz="1800">
              <a:latin typeface="Quattrocento Sans"/>
              <a:ea typeface="Quattrocento Sans"/>
              <a:cs typeface="Quattrocento Sans"/>
              <a:sym typeface="Quattrocento Sans"/>
            </a:endParaRPr>
          </a:p>
          <a:p>
            <a:pPr indent="0" lvl="0" marL="0" rtl="0" algn="l">
              <a:spcBef>
                <a:spcPts val="0"/>
              </a:spcBef>
              <a:spcAft>
                <a:spcPts val="0"/>
              </a:spcAft>
              <a:buNone/>
            </a:pPr>
            <a:r>
              <a:rPr lang="en" sz="1800">
                <a:latin typeface="Quattrocento Sans"/>
                <a:ea typeface="Quattrocento Sans"/>
                <a:cs typeface="Quattrocento Sans"/>
                <a:sym typeface="Quattrocento Sans"/>
              </a:rPr>
              <a:t>California State University </a:t>
            </a:r>
            <a:endParaRPr sz="1800">
              <a:latin typeface="Quattrocento Sans"/>
              <a:ea typeface="Quattrocento Sans"/>
              <a:cs typeface="Quattrocento Sans"/>
              <a:sym typeface="Quattrocento Sans"/>
            </a:endParaRPr>
          </a:p>
          <a:p>
            <a:pPr indent="0" lvl="0" marL="0" rtl="0" algn="l">
              <a:spcBef>
                <a:spcPts val="0"/>
              </a:spcBef>
              <a:spcAft>
                <a:spcPts val="0"/>
              </a:spcAft>
              <a:buNone/>
            </a:pPr>
            <a:r>
              <a:rPr lang="en" sz="1800">
                <a:latin typeface="Quattrocento Sans"/>
                <a:ea typeface="Quattrocento Sans"/>
                <a:cs typeface="Quattrocento Sans"/>
                <a:sym typeface="Quattrocento Sans"/>
              </a:rPr>
              <a:t>Channel Islands</a:t>
            </a:r>
            <a:endParaRPr sz="1800">
              <a:latin typeface="Quattrocento Sans"/>
              <a:ea typeface="Quattrocento Sans"/>
              <a:cs typeface="Quattrocento Sans"/>
              <a:sym typeface="Quattrocento Sans"/>
            </a:endParaRPr>
          </a:p>
        </p:txBody>
      </p:sp>
      <p:sp>
        <p:nvSpPr>
          <p:cNvPr id="689" name="Google Shape;689;p51"/>
          <p:cNvSpPr/>
          <p:nvPr/>
        </p:nvSpPr>
        <p:spPr>
          <a:xfrm>
            <a:off x="4999800" y="1683100"/>
            <a:ext cx="1259400" cy="11655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p51"/>
          <p:cNvSpPr txBox="1"/>
          <p:nvPr/>
        </p:nvSpPr>
        <p:spPr>
          <a:xfrm>
            <a:off x="6259200" y="1906900"/>
            <a:ext cx="2791800" cy="717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latin typeface="Quattrocento Sans"/>
                <a:ea typeface="Quattrocento Sans"/>
                <a:cs typeface="Quattrocento Sans"/>
                <a:sym typeface="Quattrocento Sans"/>
              </a:rPr>
              <a:t>Cristian Hernandez</a:t>
            </a:r>
            <a:endParaRPr b="1" sz="1800">
              <a:latin typeface="Quattrocento Sans"/>
              <a:ea typeface="Quattrocento Sans"/>
              <a:cs typeface="Quattrocento Sans"/>
              <a:sym typeface="Quattrocento Sans"/>
            </a:endParaRPr>
          </a:p>
          <a:p>
            <a:pPr indent="0" lvl="0" marL="0" rtl="0" algn="l">
              <a:spcBef>
                <a:spcPts val="0"/>
              </a:spcBef>
              <a:spcAft>
                <a:spcPts val="0"/>
              </a:spcAft>
              <a:buNone/>
            </a:pPr>
            <a:r>
              <a:rPr lang="en" sz="1800">
                <a:latin typeface="Quattrocento Sans"/>
                <a:ea typeface="Quattrocento Sans"/>
                <a:cs typeface="Quattrocento Sans"/>
                <a:sym typeface="Quattrocento Sans"/>
              </a:rPr>
              <a:t>chernandez016@regis.edu</a:t>
            </a:r>
            <a:endParaRPr sz="1800">
              <a:latin typeface="Quattrocento Sans"/>
              <a:ea typeface="Quattrocento Sans"/>
              <a:cs typeface="Quattrocento Sans"/>
              <a:sym typeface="Quattrocento Sans"/>
            </a:endParaRPr>
          </a:p>
          <a:p>
            <a:pPr indent="0" lvl="0" marL="0" rtl="0" algn="l">
              <a:spcBef>
                <a:spcPts val="0"/>
              </a:spcBef>
              <a:spcAft>
                <a:spcPts val="0"/>
              </a:spcAft>
              <a:buNone/>
            </a:pPr>
            <a:r>
              <a:rPr lang="en" sz="1800">
                <a:latin typeface="Quattrocento Sans"/>
                <a:ea typeface="Quattrocento Sans"/>
                <a:cs typeface="Quattrocento Sans"/>
                <a:sym typeface="Quattrocento Sans"/>
              </a:rPr>
              <a:t>Regis University </a:t>
            </a:r>
            <a:endParaRPr sz="1800">
              <a:latin typeface="Quattrocento Sans"/>
              <a:ea typeface="Quattrocento Sans"/>
              <a:cs typeface="Quattrocento Sans"/>
              <a:sym typeface="Quattrocento Sans"/>
            </a:endParaRPr>
          </a:p>
        </p:txBody>
      </p:sp>
      <p:sp>
        <p:nvSpPr>
          <p:cNvPr id="691" name="Google Shape;691;p51"/>
          <p:cNvSpPr txBox="1"/>
          <p:nvPr/>
        </p:nvSpPr>
        <p:spPr>
          <a:xfrm>
            <a:off x="6259200" y="3422875"/>
            <a:ext cx="2791800" cy="717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latin typeface="Quattrocento Sans"/>
                <a:ea typeface="Quattrocento Sans"/>
                <a:cs typeface="Quattrocento Sans"/>
                <a:sym typeface="Quattrocento Sans"/>
              </a:rPr>
              <a:t>Beth Thomas</a:t>
            </a:r>
            <a:endParaRPr b="1" sz="1800">
              <a:latin typeface="Quattrocento Sans"/>
              <a:ea typeface="Quattrocento Sans"/>
              <a:cs typeface="Quattrocento Sans"/>
              <a:sym typeface="Quattrocento Sans"/>
            </a:endParaRPr>
          </a:p>
          <a:p>
            <a:pPr indent="0" lvl="0" marL="0" rtl="0" algn="l">
              <a:spcBef>
                <a:spcPts val="0"/>
              </a:spcBef>
              <a:spcAft>
                <a:spcPts val="0"/>
              </a:spcAft>
              <a:buNone/>
            </a:pPr>
            <a:r>
              <a:rPr lang="en" sz="1800">
                <a:latin typeface="Quattrocento Sans"/>
                <a:ea typeface="Quattrocento Sans"/>
                <a:cs typeface="Quattrocento Sans"/>
                <a:sym typeface="Quattrocento Sans"/>
              </a:rPr>
              <a:t>bethomas@smcm.edu</a:t>
            </a:r>
            <a:endParaRPr sz="1800">
              <a:latin typeface="Quattrocento Sans"/>
              <a:ea typeface="Quattrocento Sans"/>
              <a:cs typeface="Quattrocento Sans"/>
              <a:sym typeface="Quattrocento Sans"/>
            </a:endParaRPr>
          </a:p>
          <a:p>
            <a:pPr indent="0" lvl="0" marL="0" rtl="0" algn="l">
              <a:spcBef>
                <a:spcPts val="0"/>
              </a:spcBef>
              <a:spcAft>
                <a:spcPts val="0"/>
              </a:spcAft>
              <a:buNone/>
            </a:pPr>
            <a:r>
              <a:rPr lang="en" sz="1800">
                <a:latin typeface="Quattrocento Sans"/>
                <a:ea typeface="Quattrocento Sans"/>
                <a:cs typeface="Quattrocento Sans"/>
                <a:sym typeface="Quattrocento Sans"/>
              </a:rPr>
              <a:t>St. Mary’s College of Maryland</a:t>
            </a:r>
            <a:endParaRPr sz="1800">
              <a:latin typeface="Quattrocento Sans"/>
              <a:ea typeface="Quattrocento Sans"/>
              <a:cs typeface="Quattrocento Sans"/>
              <a:sym typeface="Quattrocento Sans"/>
            </a:endParaRPr>
          </a:p>
        </p:txBody>
      </p:sp>
      <p:sp>
        <p:nvSpPr>
          <p:cNvPr id="692" name="Google Shape;692;p51"/>
          <p:cNvSpPr txBox="1"/>
          <p:nvPr/>
        </p:nvSpPr>
        <p:spPr>
          <a:xfrm>
            <a:off x="5282250" y="1971538"/>
            <a:ext cx="694500" cy="588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Add photo</a:t>
            </a:r>
            <a:endParaRPr/>
          </a:p>
        </p:txBody>
      </p:sp>
      <p:pic>
        <p:nvPicPr>
          <p:cNvPr id="693" name="Google Shape;693;p51"/>
          <p:cNvPicPr preferRelativeResize="0"/>
          <p:nvPr/>
        </p:nvPicPr>
        <p:blipFill>
          <a:blip r:embed="rId4">
            <a:alphaModFix/>
          </a:blip>
          <a:stretch>
            <a:fillRect/>
          </a:stretch>
        </p:blipFill>
        <p:spPr>
          <a:xfrm>
            <a:off x="317113" y="1636150"/>
            <a:ext cx="1259400" cy="1259400"/>
          </a:xfrm>
          <a:prstGeom prst="rect">
            <a:avLst/>
          </a:prstGeom>
          <a:noFill/>
          <a:ln cap="flat" cmpd="sng" w="28575">
            <a:solidFill>
              <a:srgbClr val="000000"/>
            </a:solidFill>
            <a:prstDash val="solid"/>
            <a:round/>
            <a:headEnd len="sm" w="sm" type="none"/>
            <a:tailEnd len="sm" w="sm" type="none"/>
          </a:ln>
        </p:spPr>
      </p:pic>
      <p:pic>
        <p:nvPicPr>
          <p:cNvPr id="694" name="Google Shape;694;p51"/>
          <p:cNvPicPr preferRelativeResize="0"/>
          <p:nvPr/>
        </p:nvPicPr>
        <p:blipFill rotWithShape="1">
          <a:blip r:embed="rId5">
            <a:alphaModFix/>
          </a:blip>
          <a:srcRect b="37653" l="13735" r="13742" t="10675"/>
          <a:stretch/>
        </p:blipFill>
        <p:spPr>
          <a:xfrm>
            <a:off x="4982913" y="3363713"/>
            <a:ext cx="1293176" cy="1228531"/>
          </a:xfrm>
          <a:prstGeom prst="rect">
            <a:avLst/>
          </a:prstGeom>
          <a:noFill/>
          <a:ln cap="flat" cmpd="sng" w="28575">
            <a:solidFill>
              <a:srgbClr val="000000"/>
            </a:solidFill>
            <a:prstDash val="solid"/>
            <a:round/>
            <a:headEnd len="sm" w="sm" type="none"/>
            <a:tailEnd len="sm" w="sm" type="none"/>
          </a:ln>
        </p:spPr>
      </p:pic>
      <p:pic>
        <p:nvPicPr>
          <p:cNvPr id="695" name="Google Shape;695;p51"/>
          <p:cNvPicPr preferRelativeResize="0"/>
          <p:nvPr/>
        </p:nvPicPr>
        <p:blipFill rotWithShape="1">
          <a:blip r:embed="rId6">
            <a:alphaModFix/>
          </a:blip>
          <a:srcRect b="25703" l="6103" r="0" t="1256"/>
          <a:stretch/>
        </p:blipFill>
        <p:spPr>
          <a:xfrm>
            <a:off x="286150" y="3283625"/>
            <a:ext cx="1293175" cy="1259402"/>
          </a:xfrm>
          <a:prstGeom prst="rect">
            <a:avLst/>
          </a:prstGeom>
          <a:noFill/>
          <a:ln cap="flat" cmpd="sng" w="28575">
            <a:solidFill>
              <a:srgbClr val="000000"/>
            </a:solidFill>
            <a:prstDash val="solid"/>
            <a:round/>
            <a:headEnd len="sm" w="sm" type="none"/>
            <a:tailEnd len="sm" w="sm" type="none"/>
          </a:ln>
        </p:spPr>
      </p:pic>
      <p:pic>
        <p:nvPicPr>
          <p:cNvPr id="696" name="Google Shape;696;p51"/>
          <p:cNvPicPr preferRelativeResize="0"/>
          <p:nvPr/>
        </p:nvPicPr>
        <p:blipFill rotWithShape="1">
          <a:blip r:embed="rId7">
            <a:alphaModFix/>
          </a:blip>
          <a:srcRect b="74004" l="42381" r="23757" t="631"/>
          <a:stretch/>
        </p:blipFill>
        <p:spPr>
          <a:xfrm>
            <a:off x="4949099" y="1636150"/>
            <a:ext cx="1360839" cy="1259400"/>
          </a:xfrm>
          <a:prstGeom prst="rect">
            <a:avLst/>
          </a:prstGeom>
          <a:noFill/>
          <a:ln cap="flat" cmpd="sng" w="28575">
            <a:solidFill>
              <a:srgbClr val="000000"/>
            </a:solidFill>
            <a:prstDash val="solid"/>
            <a:round/>
            <a:headEnd len="sm" w="sm" type="none"/>
            <a:tailEnd len="sm" w="sm" type="none"/>
          </a:ln>
        </p:spPr>
      </p:pic>
      <p:grpSp>
        <p:nvGrpSpPr>
          <p:cNvPr id="697" name="Google Shape;697;p51"/>
          <p:cNvGrpSpPr/>
          <p:nvPr/>
        </p:nvGrpSpPr>
        <p:grpSpPr>
          <a:xfrm>
            <a:off x="795825" y="922650"/>
            <a:ext cx="453000" cy="453000"/>
            <a:chOff x="795825" y="922650"/>
            <a:chExt cx="453000" cy="453000"/>
          </a:xfrm>
        </p:grpSpPr>
        <p:sp>
          <p:nvSpPr>
            <p:cNvPr id="698" name="Google Shape;698;p51"/>
            <p:cNvSpPr/>
            <p:nvPr/>
          </p:nvSpPr>
          <p:spPr>
            <a:xfrm>
              <a:off x="795825" y="922650"/>
              <a:ext cx="453000" cy="453000"/>
            </a:xfrm>
            <a:prstGeom prst="ellipse">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 name="Google Shape;699;p51"/>
            <p:cNvSpPr/>
            <p:nvPr/>
          </p:nvSpPr>
          <p:spPr>
            <a:xfrm>
              <a:off x="795825" y="922650"/>
              <a:ext cx="453000" cy="453000"/>
            </a:xfrm>
            <a:prstGeom prst="ellipse">
              <a:avLst/>
            </a:prstGeom>
            <a:solidFill>
              <a:srgbClr val="FFCD00">
                <a:alpha val="72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9" name="Shape 99"/>
        <p:cNvGrpSpPr/>
        <p:nvPr/>
      </p:nvGrpSpPr>
      <p:grpSpPr>
        <a:xfrm>
          <a:off x="0" y="0"/>
          <a:ext cx="0" cy="0"/>
          <a:chOff x="0" y="0"/>
          <a:chExt cx="0" cy="0"/>
        </a:xfrm>
      </p:grpSpPr>
      <p:sp>
        <p:nvSpPr>
          <p:cNvPr id="100" name="Google Shape;100;p16"/>
          <p:cNvSpPr txBox="1"/>
          <p:nvPr>
            <p:ph type="title"/>
          </p:nvPr>
        </p:nvSpPr>
        <p:spPr>
          <a:xfrm>
            <a:off x="1381250" y="922650"/>
            <a:ext cx="3878400" cy="453000"/>
          </a:xfrm>
          <a:prstGeom prst="rect">
            <a:avLst/>
          </a:prstGeom>
          <a:noFill/>
          <a:ln cap="flat" cmpd="sng" w="9525">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3000"/>
              <a:t>What to Expect...</a:t>
            </a:r>
            <a:endParaRPr sz="3000"/>
          </a:p>
        </p:txBody>
      </p:sp>
      <p:sp>
        <p:nvSpPr>
          <p:cNvPr id="101" name="Google Shape;101;p16"/>
          <p:cNvSpPr txBox="1"/>
          <p:nvPr>
            <p:ph idx="1" type="body"/>
          </p:nvPr>
        </p:nvSpPr>
        <p:spPr>
          <a:xfrm>
            <a:off x="1381250" y="1545850"/>
            <a:ext cx="6809700" cy="2574900"/>
          </a:xfrm>
          <a:prstGeom prst="rect">
            <a:avLst/>
          </a:prstGeom>
        </p:spPr>
        <p:txBody>
          <a:bodyPr anchorCtr="0" anchor="t" bIns="91425" lIns="91425" spcFirstLastPara="1" rIns="91425" wrap="square" tIns="91425">
            <a:noAutofit/>
          </a:bodyPr>
          <a:lstStyle/>
          <a:p>
            <a:pPr indent="-368300" lvl="0" marL="457200" rtl="0" algn="l">
              <a:lnSpc>
                <a:spcPct val="115000"/>
              </a:lnSpc>
              <a:spcBef>
                <a:spcPts val="600"/>
              </a:spcBef>
              <a:spcAft>
                <a:spcPts val="0"/>
              </a:spcAft>
              <a:buClr>
                <a:schemeClr val="dk1"/>
              </a:buClr>
              <a:buSzPts val="2200"/>
              <a:buChar char="●"/>
            </a:pPr>
            <a:r>
              <a:rPr lang="en" sz="2200">
                <a:solidFill>
                  <a:schemeClr val="dk1"/>
                </a:solidFill>
              </a:rPr>
              <a:t>Compartmental modeling overview </a:t>
            </a:r>
            <a:endParaRPr sz="2200">
              <a:solidFill>
                <a:schemeClr val="dk1"/>
              </a:solidFill>
            </a:endParaRPr>
          </a:p>
          <a:p>
            <a:pPr indent="-368300" lvl="0" marL="457200" rtl="0" algn="l">
              <a:lnSpc>
                <a:spcPct val="115000"/>
              </a:lnSpc>
              <a:spcBef>
                <a:spcPts val="0"/>
              </a:spcBef>
              <a:spcAft>
                <a:spcPts val="0"/>
              </a:spcAft>
              <a:buClr>
                <a:schemeClr val="dk1"/>
              </a:buClr>
              <a:buSzPts val="2200"/>
              <a:buChar char="●"/>
            </a:pPr>
            <a:r>
              <a:rPr lang="en" sz="2200">
                <a:solidFill>
                  <a:schemeClr val="dk1"/>
                </a:solidFill>
              </a:rPr>
              <a:t>Our general TB model and parameters</a:t>
            </a:r>
            <a:endParaRPr sz="2200">
              <a:solidFill>
                <a:schemeClr val="dk1"/>
              </a:solidFill>
            </a:endParaRPr>
          </a:p>
          <a:p>
            <a:pPr indent="-368300" lvl="0" marL="457200" rtl="0" algn="l">
              <a:lnSpc>
                <a:spcPct val="115000"/>
              </a:lnSpc>
              <a:spcBef>
                <a:spcPts val="0"/>
              </a:spcBef>
              <a:spcAft>
                <a:spcPts val="0"/>
              </a:spcAft>
              <a:buClr>
                <a:schemeClr val="dk1"/>
              </a:buClr>
              <a:buSzPts val="2200"/>
              <a:buChar char="●"/>
            </a:pPr>
            <a:r>
              <a:rPr lang="en" sz="2200">
                <a:solidFill>
                  <a:schemeClr val="dk1"/>
                </a:solidFill>
              </a:rPr>
              <a:t>Sensitivity analysis overview</a:t>
            </a:r>
            <a:endParaRPr sz="2200">
              <a:solidFill>
                <a:schemeClr val="dk1"/>
              </a:solidFill>
            </a:endParaRPr>
          </a:p>
          <a:p>
            <a:pPr indent="-368300" lvl="0" marL="457200" rtl="0" algn="l">
              <a:lnSpc>
                <a:spcPct val="115000"/>
              </a:lnSpc>
              <a:spcBef>
                <a:spcPts val="0"/>
              </a:spcBef>
              <a:spcAft>
                <a:spcPts val="0"/>
              </a:spcAft>
              <a:buClr>
                <a:schemeClr val="dk1"/>
              </a:buClr>
              <a:buSzPts val="2200"/>
              <a:buChar char="●"/>
            </a:pPr>
            <a:r>
              <a:rPr lang="en" sz="2200">
                <a:solidFill>
                  <a:schemeClr val="dk1"/>
                </a:solidFill>
              </a:rPr>
              <a:t>Sensitivity analysis results</a:t>
            </a:r>
            <a:endParaRPr sz="2200">
              <a:solidFill>
                <a:schemeClr val="dk1"/>
              </a:solidFill>
            </a:endParaRPr>
          </a:p>
          <a:p>
            <a:pPr indent="-368300" lvl="0" marL="457200" rtl="0" algn="l">
              <a:lnSpc>
                <a:spcPct val="115000"/>
              </a:lnSpc>
              <a:spcBef>
                <a:spcPts val="0"/>
              </a:spcBef>
              <a:spcAft>
                <a:spcPts val="0"/>
              </a:spcAft>
              <a:buClr>
                <a:schemeClr val="dk1"/>
              </a:buClr>
              <a:buSzPts val="2200"/>
              <a:buChar char="●"/>
            </a:pPr>
            <a:r>
              <a:rPr lang="en" sz="2200">
                <a:solidFill>
                  <a:schemeClr val="dk1"/>
                </a:solidFill>
              </a:rPr>
              <a:t>Our TB/HIV co-infection model</a:t>
            </a:r>
            <a:endParaRPr sz="2200">
              <a:solidFill>
                <a:schemeClr val="dk1"/>
              </a:solidFill>
            </a:endParaRPr>
          </a:p>
          <a:p>
            <a:pPr indent="-368300" lvl="0" marL="457200" rtl="0" algn="l">
              <a:lnSpc>
                <a:spcPct val="115000"/>
              </a:lnSpc>
              <a:spcBef>
                <a:spcPts val="0"/>
              </a:spcBef>
              <a:spcAft>
                <a:spcPts val="0"/>
              </a:spcAft>
              <a:buClr>
                <a:srgbClr val="000000"/>
              </a:buClr>
              <a:buSzPts val="2200"/>
              <a:buChar char="●"/>
            </a:pPr>
            <a:r>
              <a:rPr lang="en" sz="2200">
                <a:solidFill>
                  <a:schemeClr val="dk1"/>
                </a:solidFill>
              </a:rPr>
              <a:t>Sensitivity analysis results for coinfection model</a:t>
            </a:r>
            <a:endParaRPr sz="2200"/>
          </a:p>
        </p:txBody>
      </p:sp>
      <p:grpSp>
        <p:nvGrpSpPr>
          <p:cNvPr id="102" name="Google Shape;102;p16"/>
          <p:cNvGrpSpPr/>
          <p:nvPr/>
        </p:nvGrpSpPr>
        <p:grpSpPr>
          <a:xfrm>
            <a:off x="795825" y="922650"/>
            <a:ext cx="453000" cy="453000"/>
            <a:chOff x="795825" y="922650"/>
            <a:chExt cx="453000" cy="453000"/>
          </a:xfrm>
        </p:grpSpPr>
        <p:sp>
          <p:nvSpPr>
            <p:cNvPr id="103" name="Google Shape;103;p16"/>
            <p:cNvSpPr/>
            <p:nvPr/>
          </p:nvSpPr>
          <p:spPr>
            <a:xfrm>
              <a:off x="795825" y="922650"/>
              <a:ext cx="453000" cy="453000"/>
            </a:xfrm>
            <a:prstGeom prst="ellipse">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16"/>
            <p:cNvSpPr/>
            <p:nvPr/>
          </p:nvSpPr>
          <p:spPr>
            <a:xfrm>
              <a:off x="795825" y="922650"/>
              <a:ext cx="453000" cy="453000"/>
            </a:xfrm>
            <a:prstGeom prst="ellipse">
              <a:avLst/>
            </a:prstGeom>
            <a:solidFill>
              <a:srgbClr val="FFCD00">
                <a:alpha val="72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1">
                                            <p:txEl>
                                              <p:pRg end="0" st="0"/>
                                            </p:txEl>
                                          </p:spTgt>
                                        </p:tgtEl>
                                        <p:attrNameLst>
                                          <p:attrName>style.visibility</p:attrName>
                                        </p:attrNameLst>
                                      </p:cBhvr>
                                      <p:to>
                                        <p:strVal val="visible"/>
                                      </p:to>
                                    </p:set>
                                    <p:animEffect filter="fade" transition="in">
                                      <p:cBhvr>
                                        <p:cTn dur="1000"/>
                                        <p:tgtEl>
                                          <p:spTgt spid="10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1">
                                            <p:txEl>
                                              <p:pRg end="1" st="1"/>
                                            </p:txEl>
                                          </p:spTgt>
                                        </p:tgtEl>
                                        <p:attrNameLst>
                                          <p:attrName>style.visibility</p:attrName>
                                        </p:attrNameLst>
                                      </p:cBhvr>
                                      <p:to>
                                        <p:strVal val="visible"/>
                                      </p:to>
                                    </p:set>
                                    <p:animEffect filter="fade" transition="in">
                                      <p:cBhvr>
                                        <p:cTn dur="1000"/>
                                        <p:tgtEl>
                                          <p:spTgt spid="10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1">
                                            <p:txEl>
                                              <p:pRg end="2" st="2"/>
                                            </p:txEl>
                                          </p:spTgt>
                                        </p:tgtEl>
                                        <p:attrNameLst>
                                          <p:attrName>style.visibility</p:attrName>
                                        </p:attrNameLst>
                                      </p:cBhvr>
                                      <p:to>
                                        <p:strVal val="visible"/>
                                      </p:to>
                                    </p:set>
                                    <p:animEffect filter="fade" transition="in">
                                      <p:cBhvr>
                                        <p:cTn dur="1000"/>
                                        <p:tgtEl>
                                          <p:spTgt spid="10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1">
                                            <p:txEl>
                                              <p:pRg end="3" st="3"/>
                                            </p:txEl>
                                          </p:spTgt>
                                        </p:tgtEl>
                                        <p:attrNameLst>
                                          <p:attrName>style.visibility</p:attrName>
                                        </p:attrNameLst>
                                      </p:cBhvr>
                                      <p:to>
                                        <p:strVal val="visible"/>
                                      </p:to>
                                    </p:set>
                                    <p:animEffect filter="fade" transition="in">
                                      <p:cBhvr>
                                        <p:cTn dur="1000"/>
                                        <p:tgtEl>
                                          <p:spTgt spid="101">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1">
                                            <p:txEl>
                                              <p:pRg end="4" st="4"/>
                                            </p:txEl>
                                          </p:spTgt>
                                        </p:tgtEl>
                                        <p:attrNameLst>
                                          <p:attrName>style.visibility</p:attrName>
                                        </p:attrNameLst>
                                      </p:cBhvr>
                                      <p:to>
                                        <p:strVal val="visible"/>
                                      </p:to>
                                    </p:set>
                                    <p:animEffect filter="fade" transition="in">
                                      <p:cBhvr>
                                        <p:cTn dur="1000"/>
                                        <p:tgtEl>
                                          <p:spTgt spid="101">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1">
                                            <p:txEl>
                                              <p:pRg end="5" st="5"/>
                                            </p:txEl>
                                          </p:spTgt>
                                        </p:tgtEl>
                                        <p:attrNameLst>
                                          <p:attrName>style.visibility</p:attrName>
                                        </p:attrNameLst>
                                      </p:cBhvr>
                                      <p:to>
                                        <p:strVal val="visible"/>
                                      </p:to>
                                    </p:set>
                                    <p:animEffect filter="fade" transition="in">
                                      <p:cBhvr>
                                        <p:cTn dur="1000"/>
                                        <p:tgtEl>
                                          <p:spTgt spid="101">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EFEFEF"/>
        </a:solidFill>
      </p:bgPr>
    </p:bg>
    <p:spTree>
      <p:nvGrpSpPr>
        <p:cNvPr id="703" name="Shape 703"/>
        <p:cNvGrpSpPr/>
        <p:nvPr/>
      </p:nvGrpSpPr>
      <p:grpSpPr>
        <a:xfrm>
          <a:off x="0" y="0"/>
          <a:ext cx="0" cy="0"/>
          <a:chOff x="0" y="0"/>
          <a:chExt cx="0" cy="0"/>
        </a:xfrm>
      </p:grpSpPr>
      <p:sp>
        <p:nvSpPr>
          <p:cNvPr id="704" name="Google Shape;704;p52"/>
          <p:cNvSpPr txBox="1"/>
          <p:nvPr/>
        </p:nvSpPr>
        <p:spPr>
          <a:xfrm>
            <a:off x="4789950" y="925050"/>
            <a:ext cx="1334400" cy="406500"/>
          </a:xfrm>
          <a:prstGeom prst="rect">
            <a:avLst/>
          </a:prstGeom>
          <a:solidFill>
            <a:srgbClr val="EFEFE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05" name="Google Shape;705;p52"/>
          <p:cNvSpPr txBox="1"/>
          <p:nvPr/>
        </p:nvSpPr>
        <p:spPr>
          <a:xfrm>
            <a:off x="4259850" y="1057575"/>
            <a:ext cx="1193100" cy="229800"/>
          </a:xfrm>
          <a:prstGeom prst="rect">
            <a:avLst/>
          </a:prstGeom>
          <a:solidFill>
            <a:srgbClr val="EFEFE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06" name="Google Shape;706;p52"/>
          <p:cNvSpPr txBox="1"/>
          <p:nvPr>
            <p:ph type="title"/>
          </p:nvPr>
        </p:nvSpPr>
        <p:spPr>
          <a:xfrm>
            <a:off x="1394850" y="678750"/>
            <a:ext cx="4729500" cy="899100"/>
          </a:xfrm>
          <a:prstGeom prst="rect">
            <a:avLst/>
          </a:prstGeom>
          <a:ln cap="flat" cmpd="sng" w="9525">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3000"/>
              <a:t>How TB Spreads and Treatment Approaches</a:t>
            </a:r>
            <a:endParaRPr sz="3000"/>
          </a:p>
        </p:txBody>
      </p:sp>
      <p:sp>
        <p:nvSpPr>
          <p:cNvPr id="707" name="Google Shape;707;p52"/>
          <p:cNvSpPr txBox="1"/>
          <p:nvPr>
            <p:ph idx="1" type="body"/>
          </p:nvPr>
        </p:nvSpPr>
        <p:spPr>
          <a:xfrm>
            <a:off x="1394850" y="1862050"/>
            <a:ext cx="4176600" cy="1974600"/>
          </a:xfrm>
          <a:prstGeom prst="rect">
            <a:avLst/>
          </a:prstGeom>
        </p:spPr>
        <p:txBody>
          <a:bodyPr anchorCtr="0" anchor="t" bIns="91425" lIns="91425" spcFirstLastPara="1" rIns="91425" wrap="square" tIns="91425">
            <a:noAutofit/>
          </a:bodyPr>
          <a:lstStyle/>
          <a:p>
            <a:pPr indent="-368300" lvl="0" marL="457200" rtl="0" algn="l">
              <a:spcBef>
                <a:spcPts val="600"/>
              </a:spcBef>
              <a:spcAft>
                <a:spcPts val="0"/>
              </a:spcAft>
              <a:buClr>
                <a:srgbClr val="000000"/>
              </a:buClr>
              <a:buSzPts val="2200"/>
              <a:buChar char="●"/>
            </a:pPr>
            <a:r>
              <a:rPr lang="en" sz="2200"/>
              <a:t>A</a:t>
            </a:r>
            <a:r>
              <a:rPr lang="en" sz="2200"/>
              <a:t>irborne </a:t>
            </a:r>
            <a:r>
              <a:rPr lang="en" sz="2200"/>
              <a:t>disease</a:t>
            </a:r>
            <a:endParaRPr sz="2200"/>
          </a:p>
          <a:p>
            <a:pPr indent="-368300" lvl="0" marL="457200" rtl="0" algn="l">
              <a:spcBef>
                <a:spcPts val="0"/>
              </a:spcBef>
              <a:spcAft>
                <a:spcPts val="0"/>
              </a:spcAft>
              <a:buClr>
                <a:srgbClr val="000000"/>
              </a:buClr>
              <a:buSzPts val="2200"/>
              <a:buChar char="●"/>
            </a:pPr>
            <a:r>
              <a:rPr lang="en" sz="2200"/>
              <a:t>Prevented or treated with:</a:t>
            </a:r>
            <a:endParaRPr sz="2200"/>
          </a:p>
          <a:p>
            <a:pPr indent="-368300" lvl="1" marL="914400" rtl="0" algn="l">
              <a:spcBef>
                <a:spcPts val="0"/>
              </a:spcBef>
              <a:spcAft>
                <a:spcPts val="0"/>
              </a:spcAft>
              <a:buClr>
                <a:srgbClr val="000000"/>
              </a:buClr>
              <a:buSzPts val="2200"/>
              <a:buChar char="○"/>
            </a:pPr>
            <a:r>
              <a:rPr lang="en" sz="2200"/>
              <a:t>Quarantine </a:t>
            </a:r>
            <a:endParaRPr sz="2200"/>
          </a:p>
          <a:p>
            <a:pPr indent="-368300" lvl="1" marL="914400" rtl="0" algn="l">
              <a:spcBef>
                <a:spcPts val="0"/>
              </a:spcBef>
              <a:spcAft>
                <a:spcPts val="0"/>
              </a:spcAft>
              <a:buClr>
                <a:srgbClr val="000000"/>
              </a:buClr>
              <a:buSzPts val="2200"/>
              <a:buChar char="○"/>
            </a:pPr>
            <a:r>
              <a:rPr lang="en" sz="2200"/>
              <a:t>Vaccinations</a:t>
            </a:r>
            <a:endParaRPr sz="2200"/>
          </a:p>
          <a:p>
            <a:pPr indent="-368300" lvl="1" marL="914400" rtl="0" algn="l">
              <a:spcBef>
                <a:spcPts val="0"/>
              </a:spcBef>
              <a:spcAft>
                <a:spcPts val="0"/>
              </a:spcAft>
              <a:buClr>
                <a:srgbClr val="000000"/>
              </a:buClr>
              <a:buSzPts val="2200"/>
              <a:buChar char="○"/>
            </a:pPr>
            <a:r>
              <a:rPr lang="en" sz="2200"/>
              <a:t>Drug treatment</a:t>
            </a:r>
            <a:endParaRPr sz="2200"/>
          </a:p>
        </p:txBody>
      </p:sp>
      <p:sp>
        <p:nvSpPr>
          <p:cNvPr id="708" name="Google Shape;708;p52"/>
          <p:cNvSpPr txBox="1"/>
          <p:nvPr/>
        </p:nvSpPr>
        <p:spPr>
          <a:xfrm>
            <a:off x="6344100" y="4488175"/>
            <a:ext cx="2799900" cy="57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1000">
                <a:latin typeface="Quattrocento Sans"/>
                <a:ea typeface="Quattrocento Sans"/>
                <a:cs typeface="Quattrocento Sans"/>
                <a:sym typeface="Quattrocento Sans"/>
              </a:rPr>
              <a:t>Image Credit:</a:t>
            </a:r>
            <a:endParaRPr i="1" sz="1000">
              <a:latin typeface="Quattrocento Sans"/>
              <a:ea typeface="Quattrocento Sans"/>
              <a:cs typeface="Quattrocento Sans"/>
              <a:sym typeface="Quattrocento Sans"/>
            </a:endParaRPr>
          </a:p>
          <a:p>
            <a:pPr indent="0" lvl="0" marL="0" rtl="0" algn="l">
              <a:spcBef>
                <a:spcPts val="0"/>
              </a:spcBef>
              <a:spcAft>
                <a:spcPts val="0"/>
              </a:spcAft>
              <a:buNone/>
            </a:pPr>
            <a:r>
              <a:rPr i="1" lang="en" sz="1000">
                <a:latin typeface="Quattrocento Sans"/>
                <a:ea typeface="Quattrocento Sans"/>
                <a:cs typeface="Quattrocento Sans"/>
                <a:sym typeface="Quattrocento Sans"/>
              </a:rPr>
              <a:t>http://www.wiredinternational.org/Airborne_Diseases_Module_Launched.html</a:t>
            </a:r>
            <a:endParaRPr i="1" sz="1000">
              <a:latin typeface="Quattrocento Sans"/>
              <a:ea typeface="Quattrocento Sans"/>
              <a:cs typeface="Quattrocento Sans"/>
              <a:sym typeface="Quattrocento Sans"/>
            </a:endParaRPr>
          </a:p>
        </p:txBody>
      </p:sp>
      <p:pic>
        <p:nvPicPr>
          <p:cNvPr id="709" name="Google Shape;709;p52"/>
          <p:cNvPicPr preferRelativeResize="0"/>
          <p:nvPr/>
        </p:nvPicPr>
        <p:blipFill>
          <a:blip r:embed="rId3">
            <a:alphaModFix/>
          </a:blip>
          <a:stretch>
            <a:fillRect/>
          </a:stretch>
        </p:blipFill>
        <p:spPr>
          <a:xfrm flipH="1">
            <a:off x="7109875" y="1829213"/>
            <a:ext cx="2108325" cy="2635394"/>
          </a:xfrm>
          <a:prstGeom prst="rect">
            <a:avLst/>
          </a:prstGeom>
          <a:noFill/>
          <a:ln>
            <a:noFill/>
          </a:ln>
        </p:spPr>
      </p:pic>
      <p:pic>
        <p:nvPicPr>
          <p:cNvPr id="710" name="Google Shape;710;p52"/>
          <p:cNvPicPr preferRelativeResize="0"/>
          <p:nvPr/>
        </p:nvPicPr>
        <p:blipFill rotWithShape="1">
          <a:blip r:embed="rId4">
            <a:alphaModFix/>
          </a:blip>
          <a:srcRect b="0" l="0" r="6881" t="0"/>
          <a:stretch/>
        </p:blipFill>
        <p:spPr>
          <a:xfrm>
            <a:off x="5229325" y="1681563"/>
            <a:ext cx="2108325" cy="2783050"/>
          </a:xfrm>
          <a:prstGeom prst="rect">
            <a:avLst/>
          </a:prstGeom>
          <a:noFill/>
          <a:ln>
            <a:noFill/>
          </a:ln>
        </p:spPr>
      </p:pic>
      <p:grpSp>
        <p:nvGrpSpPr>
          <p:cNvPr id="711" name="Google Shape;711;p52"/>
          <p:cNvGrpSpPr/>
          <p:nvPr/>
        </p:nvGrpSpPr>
        <p:grpSpPr>
          <a:xfrm>
            <a:off x="795825" y="922650"/>
            <a:ext cx="453000" cy="453000"/>
            <a:chOff x="795825" y="922650"/>
            <a:chExt cx="453000" cy="453000"/>
          </a:xfrm>
        </p:grpSpPr>
        <p:sp>
          <p:nvSpPr>
            <p:cNvPr id="712" name="Google Shape;712;p52"/>
            <p:cNvSpPr/>
            <p:nvPr/>
          </p:nvSpPr>
          <p:spPr>
            <a:xfrm>
              <a:off x="795825" y="922650"/>
              <a:ext cx="453000" cy="453000"/>
            </a:xfrm>
            <a:prstGeom prst="ellipse">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 name="Google Shape;713;p52"/>
            <p:cNvSpPr/>
            <p:nvPr/>
          </p:nvSpPr>
          <p:spPr>
            <a:xfrm>
              <a:off x="795825" y="922650"/>
              <a:ext cx="453000" cy="453000"/>
            </a:xfrm>
            <a:prstGeom prst="ellipse">
              <a:avLst/>
            </a:prstGeom>
            <a:solidFill>
              <a:srgbClr val="FFCD00">
                <a:alpha val="72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7">
                                            <p:txEl>
                                              <p:pRg end="0" st="0"/>
                                            </p:txEl>
                                          </p:spTgt>
                                        </p:tgtEl>
                                        <p:attrNameLst>
                                          <p:attrName>style.visibility</p:attrName>
                                        </p:attrNameLst>
                                      </p:cBhvr>
                                      <p:to>
                                        <p:strVal val="visible"/>
                                      </p:to>
                                    </p:set>
                                    <p:animEffect filter="fade" transition="in">
                                      <p:cBhvr>
                                        <p:cTn dur="1000"/>
                                        <p:tgtEl>
                                          <p:spTgt spid="70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7">
                                            <p:txEl>
                                              <p:pRg end="1" st="1"/>
                                            </p:txEl>
                                          </p:spTgt>
                                        </p:tgtEl>
                                        <p:attrNameLst>
                                          <p:attrName>style.visibility</p:attrName>
                                        </p:attrNameLst>
                                      </p:cBhvr>
                                      <p:to>
                                        <p:strVal val="visible"/>
                                      </p:to>
                                    </p:set>
                                    <p:animEffect filter="fade" transition="in">
                                      <p:cBhvr>
                                        <p:cTn dur="1000"/>
                                        <p:tgtEl>
                                          <p:spTgt spid="70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7">
                                            <p:txEl>
                                              <p:pRg end="2" st="2"/>
                                            </p:txEl>
                                          </p:spTgt>
                                        </p:tgtEl>
                                        <p:attrNameLst>
                                          <p:attrName>style.visibility</p:attrName>
                                        </p:attrNameLst>
                                      </p:cBhvr>
                                      <p:to>
                                        <p:strVal val="visible"/>
                                      </p:to>
                                    </p:set>
                                    <p:animEffect filter="fade" transition="in">
                                      <p:cBhvr>
                                        <p:cTn dur="1000"/>
                                        <p:tgtEl>
                                          <p:spTgt spid="70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7">
                                            <p:txEl>
                                              <p:pRg end="3" st="3"/>
                                            </p:txEl>
                                          </p:spTgt>
                                        </p:tgtEl>
                                        <p:attrNameLst>
                                          <p:attrName>style.visibility</p:attrName>
                                        </p:attrNameLst>
                                      </p:cBhvr>
                                      <p:to>
                                        <p:strVal val="visible"/>
                                      </p:to>
                                    </p:set>
                                    <p:animEffect filter="fade" transition="in">
                                      <p:cBhvr>
                                        <p:cTn dur="1000"/>
                                        <p:tgtEl>
                                          <p:spTgt spid="707">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7">
                                            <p:txEl>
                                              <p:pRg end="4" st="4"/>
                                            </p:txEl>
                                          </p:spTgt>
                                        </p:tgtEl>
                                        <p:attrNameLst>
                                          <p:attrName>style.visibility</p:attrName>
                                        </p:attrNameLst>
                                      </p:cBhvr>
                                      <p:to>
                                        <p:strVal val="visible"/>
                                      </p:to>
                                    </p:set>
                                    <p:animEffect filter="fade" transition="in">
                                      <p:cBhvr>
                                        <p:cTn dur="1000"/>
                                        <p:tgtEl>
                                          <p:spTgt spid="707">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7" name="Shape 717"/>
        <p:cNvGrpSpPr/>
        <p:nvPr/>
      </p:nvGrpSpPr>
      <p:grpSpPr>
        <a:xfrm>
          <a:off x="0" y="0"/>
          <a:ext cx="0" cy="0"/>
          <a:chOff x="0" y="0"/>
          <a:chExt cx="0" cy="0"/>
        </a:xfrm>
      </p:grpSpPr>
      <p:sp>
        <p:nvSpPr>
          <p:cNvPr id="718" name="Google Shape;718;p53"/>
          <p:cNvSpPr txBox="1"/>
          <p:nvPr/>
        </p:nvSpPr>
        <p:spPr>
          <a:xfrm>
            <a:off x="5178850" y="1022225"/>
            <a:ext cx="1193100" cy="229800"/>
          </a:xfrm>
          <a:prstGeom prst="rect">
            <a:avLst/>
          </a:prstGeom>
          <a:solidFill>
            <a:srgbClr val="EFEFE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719" name="Google Shape;719;p53"/>
          <p:cNvPicPr preferRelativeResize="0"/>
          <p:nvPr/>
        </p:nvPicPr>
        <p:blipFill>
          <a:blip r:embed="rId3">
            <a:alphaModFix/>
          </a:blip>
          <a:stretch>
            <a:fillRect/>
          </a:stretch>
        </p:blipFill>
        <p:spPr>
          <a:xfrm>
            <a:off x="1022950" y="94325"/>
            <a:ext cx="3549049" cy="463300"/>
          </a:xfrm>
          <a:prstGeom prst="rect">
            <a:avLst/>
          </a:prstGeom>
          <a:noFill/>
          <a:ln>
            <a:noFill/>
          </a:ln>
        </p:spPr>
      </p:pic>
      <p:pic>
        <p:nvPicPr>
          <p:cNvPr id="720" name="Google Shape;720;p53"/>
          <p:cNvPicPr preferRelativeResize="0"/>
          <p:nvPr/>
        </p:nvPicPr>
        <p:blipFill>
          <a:blip r:embed="rId4">
            <a:alphaModFix/>
          </a:blip>
          <a:stretch>
            <a:fillRect/>
          </a:stretch>
        </p:blipFill>
        <p:spPr>
          <a:xfrm>
            <a:off x="1022950" y="733587"/>
            <a:ext cx="5039475" cy="463300"/>
          </a:xfrm>
          <a:prstGeom prst="rect">
            <a:avLst/>
          </a:prstGeom>
          <a:noFill/>
          <a:ln>
            <a:noFill/>
          </a:ln>
        </p:spPr>
      </p:pic>
      <p:pic>
        <p:nvPicPr>
          <p:cNvPr id="721" name="Google Shape;721;p53"/>
          <p:cNvPicPr preferRelativeResize="0"/>
          <p:nvPr/>
        </p:nvPicPr>
        <p:blipFill>
          <a:blip r:embed="rId5">
            <a:alphaModFix/>
          </a:blip>
          <a:stretch>
            <a:fillRect/>
          </a:stretch>
        </p:blipFill>
        <p:spPr>
          <a:xfrm>
            <a:off x="1022950" y="1372825"/>
            <a:ext cx="3675805" cy="463300"/>
          </a:xfrm>
          <a:prstGeom prst="rect">
            <a:avLst/>
          </a:prstGeom>
          <a:noFill/>
          <a:ln>
            <a:noFill/>
          </a:ln>
        </p:spPr>
      </p:pic>
      <p:pic>
        <p:nvPicPr>
          <p:cNvPr id="722" name="Google Shape;722;p53"/>
          <p:cNvPicPr preferRelativeResize="0"/>
          <p:nvPr/>
        </p:nvPicPr>
        <p:blipFill>
          <a:blip r:embed="rId6">
            <a:alphaModFix/>
          </a:blip>
          <a:stretch>
            <a:fillRect/>
          </a:stretch>
        </p:blipFill>
        <p:spPr>
          <a:xfrm>
            <a:off x="1022950" y="1995738"/>
            <a:ext cx="4637384" cy="463300"/>
          </a:xfrm>
          <a:prstGeom prst="rect">
            <a:avLst/>
          </a:prstGeom>
          <a:noFill/>
          <a:ln>
            <a:noFill/>
          </a:ln>
        </p:spPr>
      </p:pic>
      <p:pic>
        <p:nvPicPr>
          <p:cNvPr id="723" name="Google Shape;723;p53"/>
          <p:cNvPicPr preferRelativeResize="0"/>
          <p:nvPr/>
        </p:nvPicPr>
        <p:blipFill>
          <a:blip r:embed="rId7">
            <a:alphaModFix/>
          </a:blip>
          <a:stretch>
            <a:fillRect/>
          </a:stretch>
        </p:blipFill>
        <p:spPr>
          <a:xfrm>
            <a:off x="1022950" y="3257925"/>
            <a:ext cx="6932006" cy="463300"/>
          </a:xfrm>
          <a:prstGeom prst="rect">
            <a:avLst/>
          </a:prstGeom>
          <a:noFill/>
          <a:ln>
            <a:noFill/>
          </a:ln>
        </p:spPr>
      </p:pic>
      <p:pic>
        <p:nvPicPr>
          <p:cNvPr id="724" name="Google Shape;724;p53"/>
          <p:cNvPicPr preferRelativeResize="0"/>
          <p:nvPr/>
        </p:nvPicPr>
        <p:blipFill>
          <a:blip r:embed="rId8">
            <a:alphaModFix/>
          </a:blip>
          <a:stretch>
            <a:fillRect/>
          </a:stretch>
        </p:blipFill>
        <p:spPr>
          <a:xfrm>
            <a:off x="1022950" y="2585651"/>
            <a:ext cx="5537797" cy="463300"/>
          </a:xfrm>
          <a:prstGeom prst="rect">
            <a:avLst/>
          </a:prstGeom>
          <a:noFill/>
          <a:ln>
            <a:noFill/>
          </a:ln>
        </p:spPr>
      </p:pic>
      <p:pic>
        <p:nvPicPr>
          <p:cNvPr id="725" name="Google Shape;725;p53"/>
          <p:cNvPicPr preferRelativeResize="0"/>
          <p:nvPr/>
        </p:nvPicPr>
        <p:blipFill>
          <a:blip r:embed="rId9">
            <a:alphaModFix/>
          </a:blip>
          <a:stretch>
            <a:fillRect/>
          </a:stretch>
        </p:blipFill>
        <p:spPr>
          <a:xfrm>
            <a:off x="1022950" y="3897175"/>
            <a:ext cx="4012353" cy="463300"/>
          </a:xfrm>
          <a:prstGeom prst="rect">
            <a:avLst/>
          </a:prstGeom>
          <a:noFill/>
          <a:ln>
            <a:noFill/>
          </a:ln>
        </p:spPr>
      </p:pic>
      <p:pic>
        <p:nvPicPr>
          <p:cNvPr id="726" name="Google Shape;726;p53"/>
          <p:cNvPicPr preferRelativeResize="0"/>
          <p:nvPr/>
        </p:nvPicPr>
        <p:blipFill>
          <a:blip r:embed="rId10">
            <a:alphaModFix/>
          </a:blip>
          <a:stretch>
            <a:fillRect/>
          </a:stretch>
        </p:blipFill>
        <p:spPr>
          <a:xfrm>
            <a:off x="1022950" y="4536429"/>
            <a:ext cx="5332178" cy="4633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8" name="Shape 108"/>
        <p:cNvGrpSpPr/>
        <p:nvPr/>
      </p:nvGrpSpPr>
      <p:grpSpPr>
        <a:xfrm>
          <a:off x="0" y="0"/>
          <a:ext cx="0" cy="0"/>
          <a:chOff x="0" y="0"/>
          <a:chExt cx="0" cy="0"/>
        </a:xfrm>
      </p:grpSpPr>
      <p:sp>
        <p:nvSpPr>
          <p:cNvPr id="109" name="Google Shape;109;p17"/>
          <p:cNvSpPr txBox="1"/>
          <p:nvPr/>
        </p:nvSpPr>
        <p:spPr>
          <a:xfrm>
            <a:off x="5178850" y="1022225"/>
            <a:ext cx="671400" cy="229800"/>
          </a:xfrm>
          <a:prstGeom prst="rect">
            <a:avLst/>
          </a:prstGeom>
          <a:solidFill>
            <a:srgbClr val="EFEFE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7"/>
          <p:cNvSpPr txBox="1"/>
          <p:nvPr>
            <p:ph type="title"/>
          </p:nvPr>
        </p:nvSpPr>
        <p:spPr>
          <a:xfrm>
            <a:off x="1381250" y="895625"/>
            <a:ext cx="4469100" cy="483000"/>
          </a:xfrm>
          <a:prstGeom prst="rect">
            <a:avLst/>
          </a:prstGeom>
          <a:ln cap="flat" cmpd="sng" w="9525">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3000"/>
              <a:t>Compartmental Models</a:t>
            </a:r>
            <a:endParaRPr sz="3000"/>
          </a:p>
        </p:txBody>
      </p:sp>
      <p:sp>
        <p:nvSpPr>
          <p:cNvPr id="111" name="Google Shape;111;p17"/>
          <p:cNvSpPr txBox="1"/>
          <p:nvPr>
            <p:ph idx="1" type="body"/>
          </p:nvPr>
        </p:nvSpPr>
        <p:spPr>
          <a:xfrm>
            <a:off x="1381250" y="1375350"/>
            <a:ext cx="6809700" cy="2392800"/>
          </a:xfrm>
          <a:prstGeom prst="rect">
            <a:avLst/>
          </a:prstGeom>
        </p:spPr>
        <p:txBody>
          <a:bodyPr anchorCtr="0" anchor="t" bIns="91425" lIns="91425" spcFirstLastPara="1" rIns="91425" wrap="square" tIns="91425">
            <a:noAutofit/>
          </a:bodyPr>
          <a:lstStyle/>
          <a:p>
            <a:pPr indent="-368300" lvl="0" marL="457200" rtl="0" algn="l">
              <a:lnSpc>
                <a:spcPct val="115000"/>
              </a:lnSpc>
              <a:spcBef>
                <a:spcPts val="600"/>
              </a:spcBef>
              <a:spcAft>
                <a:spcPts val="0"/>
              </a:spcAft>
              <a:buClr>
                <a:srgbClr val="000000"/>
              </a:buClr>
              <a:buSzPts val="2200"/>
              <a:buChar char="●"/>
            </a:pPr>
            <a:r>
              <a:rPr lang="en" sz="2200"/>
              <a:t>Model how materials transfer from one state to another</a:t>
            </a:r>
            <a:endParaRPr sz="2200"/>
          </a:p>
          <a:p>
            <a:pPr indent="-368300" lvl="0" marL="457200" rtl="0" algn="l">
              <a:lnSpc>
                <a:spcPct val="115000"/>
              </a:lnSpc>
              <a:spcBef>
                <a:spcPts val="0"/>
              </a:spcBef>
              <a:spcAft>
                <a:spcPts val="0"/>
              </a:spcAft>
              <a:buClr>
                <a:srgbClr val="000000"/>
              </a:buClr>
              <a:buSzPts val="2200"/>
              <a:buChar char="●"/>
            </a:pPr>
            <a:r>
              <a:rPr lang="en" sz="2200"/>
              <a:t>Popularized in 1920’s</a:t>
            </a:r>
            <a:endParaRPr sz="2200"/>
          </a:p>
          <a:p>
            <a:pPr indent="-368300" lvl="0" marL="457200" rtl="0" algn="l">
              <a:lnSpc>
                <a:spcPct val="115000"/>
              </a:lnSpc>
              <a:spcBef>
                <a:spcPts val="0"/>
              </a:spcBef>
              <a:spcAft>
                <a:spcPts val="0"/>
              </a:spcAft>
              <a:buClr>
                <a:srgbClr val="000000"/>
              </a:buClr>
              <a:buSzPts val="2200"/>
              <a:buChar char="●"/>
            </a:pPr>
            <a:r>
              <a:rPr lang="en" sz="2200"/>
              <a:t>William Kermack and Anderson McKendrick popularized modeling epidemics</a:t>
            </a:r>
            <a:endParaRPr sz="2200"/>
          </a:p>
          <a:p>
            <a:pPr indent="-368300" lvl="1" marL="914400" rtl="0" algn="l">
              <a:lnSpc>
                <a:spcPct val="115000"/>
              </a:lnSpc>
              <a:spcBef>
                <a:spcPts val="0"/>
              </a:spcBef>
              <a:spcAft>
                <a:spcPts val="0"/>
              </a:spcAft>
              <a:buClr>
                <a:srgbClr val="000000"/>
              </a:buClr>
              <a:buSzPts val="2200"/>
              <a:buChar char="○"/>
            </a:pPr>
            <a:r>
              <a:rPr lang="en" sz="2200"/>
              <a:t>Developed the basic SIR model</a:t>
            </a:r>
            <a:endParaRPr sz="2200"/>
          </a:p>
        </p:txBody>
      </p:sp>
      <p:grpSp>
        <p:nvGrpSpPr>
          <p:cNvPr id="112" name="Google Shape;112;p17"/>
          <p:cNvGrpSpPr/>
          <p:nvPr/>
        </p:nvGrpSpPr>
        <p:grpSpPr>
          <a:xfrm>
            <a:off x="2870350" y="3891475"/>
            <a:ext cx="4065600" cy="1002175"/>
            <a:chOff x="2870350" y="3891475"/>
            <a:chExt cx="4065600" cy="1002175"/>
          </a:xfrm>
        </p:grpSpPr>
        <p:sp>
          <p:nvSpPr>
            <p:cNvPr id="113" name="Google Shape;113;p17"/>
            <p:cNvSpPr txBox="1"/>
            <p:nvPr/>
          </p:nvSpPr>
          <p:spPr>
            <a:xfrm>
              <a:off x="2870350" y="4554950"/>
              <a:ext cx="1085700" cy="338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Quattrocento Sans"/>
                  <a:ea typeface="Quattrocento Sans"/>
                  <a:cs typeface="Quattrocento Sans"/>
                  <a:sym typeface="Quattrocento Sans"/>
                </a:rPr>
                <a:t>Susceptible</a:t>
              </a:r>
              <a:endParaRPr>
                <a:latin typeface="Quattrocento Sans"/>
                <a:ea typeface="Quattrocento Sans"/>
                <a:cs typeface="Quattrocento Sans"/>
                <a:sym typeface="Quattrocento Sans"/>
              </a:endParaRPr>
            </a:p>
          </p:txBody>
        </p:sp>
        <p:sp>
          <p:nvSpPr>
            <p:cNvPr id="114" name="Google Shape;114;p17"/>
            <p:cNvSpPr txBox="1"/>
            <p:nvPr/>
          </p:nvSpPr>
          <p:spPr>
            <a:xfrm>
              <a:off x="4360288" y="4554950"/>
              <a:ext cx="1085700" cy="338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Quattrocento Sans"/>
                  <a:ea typeface="Quattrocento Sans"/>
                  <a:cs typeface="Quattrocento Sans"/>
                  <a:sym typeface="Quattrocento Sans"/>
                </a:rPr>
                <a:t>Infectious</a:t>
              </a:r>
              <a:endParaRPr>
                <a:latin typeface="Quattrocento Sans"/>
                <a:ea typeface="Quattrocento Sans"/>
                <a:cs typeface="Quattrocento Sans"/>
                <a:sym typeface="Quattrocento Sans"/>
              </a:endParaRPr>
            </a:p>
          </p:txBody>
        </p:sp>
        <p:sp>
          <p:nvSpPr>
            <p:cNvPr id="115" name="Google Shape;115;p17"/>
            <p:cNvSpPr txBox="1"/>
            <p:nvPr/>
          </p:nvSpPr>
          <p:spPr>
            <a:xfrm>
              <a:off x="5850250" y="4554950"/>
              <a:ext cx="1085700" cy="338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Quattrocento Sans"/>
                  <a:ea typeface="Quattrocento Sans"/>
                  <a:cs typeface="Quattrocento Sans"/>
                  <a:sym typeface="Quattrocento Sans"/>
                </a:rPr>
                <a:t>Recovered</a:t>
              </a:r>
              <a:endParaRPr>
                <a:latin typeface="Quattrocento Sans"/>
                <a:ea typeface="Quattrocento Sans"/>
                <a:cs typeface="Quattrocento Sans"/>
                <a:sym typeface="Quattrocento Sans"/>
              </a:endParaRPr>
            </a:p>
          </p:txBody>
        </p:sp>
        <p:sp>
          <p:nvSpPr>
            <p:cNvPr id="116" name="Google Shape;116;p17"/>
            <p:cNvSpPr/>
            <p:nvPr/>
          </p:nvSpPr>
          <p:spPr>
            <a:xfrm>
              <a:off x="3059650" y="3891475"/>
              <a:ext cx="707100" cy="648900"/>
            </a:xfrm>
            <a:prstGeom prst="roundRect">
              <a:avLst>
                <a:gd fmla="val 16667" name="adj"/>
              </a:avLst>
            </a:prstGeom>
            <a:solidFill>
              <a:srgbClr val="FFCD00">
                <a:alpha val="72770"/>
              </a:srgbClr>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7"/>
            <p:cNvSpPr/>
            <p:nvPr/>
          </p:nvSpPr>
          <p:spPr>
            <a:xfrm>
              <a:off x="4549600" y="3891475"/>
              <a:ext cx="707100" cy="648900"/>
            </a:xfrm>
            <a:prstGeom prst="roundRect">
              <a:avLst>
                <a:gd fmla="val 16667" name="adj"/>
              </a:avLst>
            </a:prstGeom>
            <a:solidFill>
              <a:srgbClr val="FFCD00">
                <a:alpha val="72770"/>
              </a:srgbClr>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7"/>
            <p:cNvSpPr/>
            <p:nvPr/>
          </p:nvSpPr>
          <p:spPr>
            <a:xfrm>
              <a:off x="6039550" y="3891475"/>
              <a:ext cx="707100" cy="648900"/>
            </a:xfrm>
            <a:prstGeom prst="roundRect">
              <a:avLst>
                <a:gd fmla="val 16667" name="adj"/>
              </a:avLst>
            </a:prstGeom>
            <a:solidFill>
              <a:srgbClr val="FFCD00">
                <a:alpha val="72770"/>
              </a:srgbClr>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7"/>
            <p:cNvSpPr txBox="1"/>
            <p:nvPr/>
          </p:nvSpPr>
          <p:spPr>
            <a:xfrm>
              <a:off x="3059650" y="3929000"/>
              <a:ext cx="707100" cy="66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latin typeface="Quattrocento Sans"/>
                  <a:ea typeface="Quattrocento Sans"/>
                  <a:cs typeface="Quattrocento Sans"/>
                  <a:sym typeface="Quattrocento Sans"/>
                </a:rPr>
                <a:t>S</a:t>
              </a:r>
              <a:endParaRPr sz="2400">
                <a:latin typeface="Quattrocento Sans"/>
                <a:ea typeface="Quattrocento Sans"/>
                <a:cs typeface="Quattrocento Sans"/>
                <a:sym typeface="Quattrocento Sans"/>
              </a:endParaRPr>
            </a:p>
          </p:txBody>
        </p:sp>
        <p:sp>
          <p:nvSpPr>
            <p:cNvPr id="120" name="Google Shape;120;p17"/>
            <p:cNvSpPr txBox="1"/>
            <p:nvPr/>
          </p:nvSpPr>
          <p:spPr>
            <a:xfrm>
              <a:off x="4549600" y="3953350"/>
              <a:ext cx="707100" cy="66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latin typeface="Quattrocento Sans"/>
                  <a:ea typeface="Quattrocento Sans"/>
                  <a:cs typeface="Quattrocento Sans"/>
                  <a:sym typeface="Quattrocento Sans"/>
                </a:rPr>
                <a:t>I</a:t>
              </a:r>
              <a:endParaRPr sz="2400">
                <a:latin typeface="Quattrocento Sans"/>
                <a:ea typeface="Quattrocento Sans"/>
                <a:cs typeface="Quattrocento Sans"/>
                <a:sym typeface="Quattrocento Sans"/>
              </a:endParaRPr>
            </a:p>
          </p:txBody>
        </p:sp>
        <p:sp>
          <p:nvSpPr>
            <p:cNvPr id="121" name="Google Shape;121;p17"/>
            <p:cNvSpPr txBox="1"/>
            <p:nvPr/>
          </p:nvSpPr>
          <p:spPr>
            <a:xfrm>
              <a:off x="6039550" y="3953350"/>
              <a:ext cx="707100" cy="66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latin typeface="Quattrocento Sans"/>
                  <a:ea typeface="Quattrocento Sans"/>
                  <a:cs typeface="Quattrocento Sans"/>
                  <a:sym typeface="Quattrocento Sans"/>
                </a:rPr>
                <a:t>R</a:t>
              </a:r>
              <a:endParaRPr sz="2400">
                <a:latin typeface="Quattrocento Sans"/>
                <a:ea typeface="Quattrocento Sans"/>
                <a:cs typeface="Quattrocento Sans"/>
                <a:sym typeface="Quattrocento Sans"/>
              </a:endParaRPr>
            </a:p>
          </p:txBody>
        </p:sp>
        <p:cxnSp>
          <p:nvCxnSpPr>
            <p:cNvPr id="122" name="Google Shape;122;p17"/>
            <p:cNvCxnSpPr/>
            <p:nvPr/>
          </p:nvCxnSpPr>
          <p:spPr>
            <a:xfrm>
              <a:off x="3766750" y="4249800"/>
              <a:ext cx="783000" cy="0"/>
            </a:xfrm>
            <a:prstGeom prst="straightConnector1">
              <a:avLst/>
            </a:prstGeom>
            <a:noFill/>
            <a:ln cap="flat" cmpd="sng" w="9525">
              <a:solidFill>
                <a:schemeClr val="dk2"/>
              </a:solidFill>
              <a:prstDash val="solid"/>
              <a:round/>
              <a:headEnd len="med" w="med" type="none"/>
              <a:tailEnd len="med" w="med" type="triangle"/>
            </a:ln>
          </p:spPr>
        </p:cxnSp>
        <p:cxnSp>
          <p:nvCxnSpPr>
            <p:cNvPr id="123" name="Google Shape;123;p17"/>
            <p:cNvCxnSpPr/>
            <p:nvPr/>
          </p:nvCxnSpPr>
          <p:spPr>
            <a:xfrm>
              <a:off x="5256700" y="4260800"/>
              <a:ext cx="783000" cy="0"/>
            </a:xfrm>
            <a:prstGeom prst="straightConnector1">
              <a:avLst/>
            </a:prstGeom>
            <a:noFill/>
            <a:ln cap="flat" cmpd="sng" w="9525">
              <a:solidFill>
                <a:schemeClr val="dk2"/>
              </a:solidFill>
              <a:prstDash val="solid"/>
              <a:round/>
              <a:headEnd len="med" w="med" type="none"/>
              <a:tailEnd len="med" w="med" type="triangle"/>
            </a:ln>
          </p:spPr>
        </p:cxnSp>
      </p:grpSp>
      <p:grpSp>
        <p:nvGrpSpPr>
          <p:cNvPr id="124" name="Google Shape;124;p17"/>
          <p:cNvGrpSpPr/>
          <p:nvPr/>
        </p:nvGrpSpPr>
        <p:grpSpPr>
          <a:xfrm>
            <a:off x="795825" y="922650"/>
            <a:ext cx="453000" cy="453000"/>
            <a:chOff x="795825" y="922650"/>
            <a:chExt cx="453000" cy="453000"/>
          </a:xfrm>
        </p:grpSpPr>
        <p:sp>
          <p:nvSpPr>
            <p:cNvPr id="125" name="Google Shape;125;p17"/>
            <p:cNvSpPr/>
            <p:nvPr/>
          </p:nvSpPr>
          <p:spPr>
            <a:xfrm>
              <a:off x="795825" y="922650"/>
              <a:ext cx="453000" cy="453000"/>
            </a:xfrm>
            <a:prstGeom prst="ellipse">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17"/>
            <p:cNvSpPr/>
            <p:nvPr/>
          </p:nvSpPr>
          <p:spPr>
            <a:xfrm>
              <a:off x="795825" y="922650"/>
              <a:ext cx="453000" cy="453000"/>
            </a:xfrm>
            <a:prstGeom prst="ellipse">
              <a:avLst/>
            </a:prstGeom>
            <a:solidFill>
              <a:srgbClr val="FFCD00">
                <a:alpha val="72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1">
                                            <p:txEl>
                                              <p:pRg end="0" st="0"/>
                                            </p:txEl>
                                          </p:spTgt>
                                        </p:tgtEl>
                                        <p:attrNameLst>
                                          <p:attrName>style.visibility</p:attrName>
                                        </p:attrNameLst>
                                      </p:cBhvr>
                                      <p:to>
                                        <p:strVal val="visible"/>
                                      </p:to>
                                    </p:set>
                                    <p:animEffect filter="fade" transition="in">
                                      <p:cBhvr>
                                        <p:cTn dur="1000"/>
                                        <p:tgtEl>
                                          <p:spTgt spid="11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1">
                                            <p:txEl>
                                              <p:pRg end="1" st="1"/>
                                            </p:txEl>
                                          </p:spTgt>
                                        </p:tgtEl>
                                        <p:attrNameLst>
                                          <p:attrName>style.visibility</p:attrName>
                                        </p:attrNameLst>
                                      </p:cBhvr>
                                      <p:to>
                                        <p:strVal val="visible"/>
                                      </p:to>
                                    </p:set>
                                    <p:animEffect filter="fade" transition="in">
                                      <p:cBhvr>
                                        <p:cTn dur="1000"/>
                                        <p:tgtEl>
                                          <p:spTgt spid="11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1">
                                            <p:txEl>
                                              <p:pRg end="2" st="2"/>
                                            </p:txEl>
                                          </p:spTgt>
                                        </p:tgtEl>
                                        <p:attrNameLst>
                                          <p:attrName>style.visibility</p:attrName>
                                        </p:attrNameLst>
                                      </p:cBhvr>
                                      <p:to>
                                        <p:strVal val="visible"/>
                                      </p:to>
                                    </p:set>
                                    <p:animEffect filter="fade" transition="in">
                                      <p:cBhvr>
                                        <p:cTn dur="1000"/>
                                        <p:tgtEl>
                                          <p:spTgt spid="11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1">
                                            <p:txEl>
                                              <p:pRg end="3" st="3"/>
                                            </p:txEl>
                                          </p:spTgt>
                                        </p:tgtEl>
                                        <p:attrNameLst>
                                          <p:attrName>style.visibility</p:attrName>
                                        </p:attrNameLst>
                                      </p:cBhvr>
                                      <p:to>
                                        <p:strVal val="visible"/>
                                      </p:to>
                                    </p:set>
                                    <p:animEffect filter="fade" transition="in">
                                      <p:cBhvr>
                                        <p:cTn dur="1000"/>
                                        <p:tgtEl>
                                          <p:spTgt spid="111">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2"/>
                                        </p:tgtEl>
                                        <p:attrNameLst>
                                          <p:attrName>style.visibility</p:attrName>
                                        </p:attrNameLst>
                                      </p:cBhvr>
                                      <p:to>
                                        <p:strVal val="visible"/>
                                      </p:to>
                                    </p:set>
                                    <p:animEffect filter="fade" transition="in">
                                      <p:cBhvr>
                                        <p:cTn dur="1000"/>
                                        <p:tgtEl>
                                          <p:spTgt spid="11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0" name="Shape 130"/>
        <p:cNvGrpSpPr/>
        <p:nvPr/>
      </p:nvGrpSpPr>
      <p:grpSpPr>
        <a:xfrm>
          <a:off x="0" y="0"/>
          <a:ext cx="0" cy="0"/>
          <a:chOff x="0" y="0"/>
          <a:chExt cx="0" cy="0"/>
        </a:xfrm>
      </p:grpSpPr>
      <p:sp>
        <p:nvSpPr>
          <p:cNvPr id="131" name="Google Shape;131;p18"/>
          <p:cNvSpPr txBox="1"/>
          <p:nvPr/>
        </p:nvSpPr>
        <p:spPr>
          <a:xfrm>
            <a:off x="5231875" y="1048950"/>
            <a:ext cx="1369800" cy="229800"/>
          </a:xfrm>
          <a:prstGeom prst="rect">
            <a:avLst/>
          </a:prstGeom>
          <a:solidFill>
            <a:srgbClr val="EFEFE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18"/>
          <p:cNvSpPr txBox="1"/>
          <p:nvPr>
            <p:ph type="title"/>
          </p:nvPr>
        </p:nvSpPr>
        <p:spPr>
          <a:xfrm>
            <a:off x="1381250" y="940200"/>
            <a:ext cx="5220300" cy="447300"/>
          </a:xfrm>
          <a:prstGeom prst="rect">
            <a:avLst/>
          </a:prstGeom>
          <a:ln cap="flat" cmpd="sng" w="9525">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3000"/>
              <a:t>Assumptions for our Model</a:t>
            </a:r>
            <a:endParaRPr sz="3000"/>
          </a:p>
        </p:txBody>
      </p:sp>
      <p:sp>
        <p:nvSpPr>
          <p:cNvPr id="133" name="Google Shape;133;p18"/>
          <p:cNvSpPr txBox="1"/>
          <p:nvPr>
            <p:ph idx="1" type="body"/>
          </p:nvPr>
        </p:nvSpPr>
        <p:spPr>
          <a:xfrm>
            <a:off x="1381250" y="1616470"/>
            <a:ext cx="6809700" cy="3112200"/>
          </a:xfrm>
          <a:prstGeom prst="rect">
            <a:avLst/>
          </a:prstGeom>
        </p:spPr>
        <p:txBody>
          <a:bodyPr anchorCtr="0" anchor="t" bIns="91425" lIns="91425" spcFirstLastPara="1" rIns="91425" wrap="square" tIns="91425">
            <a:noAutofit/>
          </a:bodyPr>
          <a:lstStyle/>
          <a:p>
            <a:pPr indent="-368300" lvl="0" marL="457200" rtl="0" algn="l">
              <a:lnSpc>
                <a:spcPct val="115000"/>
              </a:lnSpc>
              <a:spcBef>
                <a:spcPts val="600"/>
              </a:spcBef>
              <a:spcAft>
                <a:spcPts val="0"/>
              </a:spcAft>
              <a:buClr>
                <a:schemeClr val="dk1"/>
              </a:buClr>
              <a:buSzPts val="2200"/>
              <a:buChar char="●"/>
            </a:pPr>
            <a:r>
              <a:rPr lang="en" sz="2200">
                <a:solidFill>
                  <a:schemeClr val="dk1"/>
                </a:solidFill>
              </a:rPr>
              <a:t>Every person is born into susceptible</a:t>
            </a:r>
            <a:endParaRPr sz="2200">
              <a:solidFill>
                <a:schemeClr val="dk1"/>
              </a:solidFill>
            </a:endParaRPr>
          </a:p>
          <a:p>
            <a:pPr indent="-368300" lvl="0" marL="457200" rtl="0" algn="l">
              <a:lnSpc>
                <a:spcPct val="115000"/>
              </a:lnSpc>
              <a:spcBef>
                <a:spcPts val="0"/>
              </a:spcBef>
              <a:spcAft>
                <a:spcPts val="0"/>
              </a:spcAft>
              <a:buClr>
                <a:schemeClr val="dk1"/>
              </a:buClr>
              <a:buSzPts val="2200"/>
              <a:buChar char="●"/>
            </a:pPr>
            <a:r>
              <a:rPr lang="en" sz="2200">
                <a:solidFill>
                  <a:schemeClr val="dk1"/>
                </a:solidFill>
              </a:rPr>
              <a:t>Vaccinations have a 50% efficacy</a:t>
            </a:r>
            <a:endParaRPr sz="2200">
              <a:solidFill>
                <a:schemeClr val="dk1"/>
              </a:solidFill>
            </a:endParaRPr>
          </a:p>
          <a:p>
            <a:pPr indent="-368300" lvl="0" marL="457200" rtl="0" algn="l">
              <a:lnSpc>
                <a:spcPct val="115000"/>
              </a:lnSpc>
              <a:spcBef>
                <a:spcPts val="0"/>
              </a:spcBef>
              <a:spcAft>
                <a:spcPts val="0"/>
              </a:spcAft>
              <a:buClr>
                <a:schemeClr val="dk1"/>
              </a:buClr>
              <a:buSzPts val="2200"/>
              <a:buChar char="●"/>
            </a:pPr>
            <a:r>
              <a:rPr lang="en" sz="2200">
                <a:solidFill>
                  <a:schemeClr val="dk1"/>
                </a:solidFill>
              </a:rPr>
              <a:t>Drug treatment has a 100% efficacy</a:t>
            </a:r>
            <a:endParaRPr sz="2200">
              <a:solidFill>
                <a:schemeClr val="dk1"/>
              </a:solidFill>
            </a:endParaRPr>
          </a:p>
          <a:p>
            <a:pPr indent="0" lvl="0" marL="457200" rtl="0" algn="l">
              <a:lnSpc>
                <a:spcPct val="115000"/>
              </a:lnSpc>
              <a:spcBef>
                <a:spcPts val="600"/>
              </a:spcBef>
              <a:spcAft>
                <a:spcPts val="0"/>
              </a:spcAft>
              <a:buNone/>
            </a:pPr>
            <a:r>
              <a:t/>
            </a:r>
            <a:endParaRPr sz="2200">
              <a:solidFill>
                <a:schemeClr val="dk1"/>
              </a:solidFill>
            </a:endParaRPr>
          </a:p>
          <a:p>
            <a:pPr indent="0" lvl="0" marL="0" rtl="0" algn="l">
              <a:lnSpc>
                <a:spcPct val="115000"/>
              </a:lnSpc>
              <a:spcBef>
                <a:spcPts val="600"/>
              </a:spcBef>
              <a:spcAft>
                <a:spcPts val="0"/>
              </a:spcAft>
              <a:buNone/>
            </a:pPr>
            <a:r>
              <a:t/>
            </a:r>
            <a:endParaRPr sz="2200">
              <a:solidFill>
                <a:schemeClr val="dk1"/>
              </a:solidFill>
            </a:endParaRPr>
          </a:p>
        </p:txBody>
      </p:sp>
      <p:grpSp>
        <p:nvGrpSpPr>
          <p:cNvPr id="134" name="Google Shape;134;p18"/>
          <p:cNvGrpSpPr/>
          <p:nvPr/>
        </p:nvGrpSpPr>
        <p:grpSpPr>
          <a:xfrm>
            <a:off x="795825" y="922650"/>
            <a:ext cx="453000" cy="453000"/>
            <a:chOff x="795825" y="922650"/>
            <a:chExt cx="453000" cy="453000"/>
          </a:xfrm>
        </p:grpSpPr>
        <p:sp>
          <p:nvSpPr>
            <p:cNvPr id="135" name="Google Shape;135;p18"/>
            <p:cNvSpPr/>
            <p:nvPr/>
          </p:nvSpPr>
          <p:spPr>
            <a:xfrm>
              <a:off x="795825" y="922650"/>
              <a:ext cx="453000" cy="453000"/>
            </a:xfrm>
            <a:prstGeom prst="ellipse">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18"/>
            <p:cNvSpPr/>
            <p:nvPr/>
          </p:nvSpPr>
          <p:spPr>
            <a:xfrm>
              <a:off x="795825" y="922650"/>
              <a:ext cx="453000" cy="453000"/>
            </a:xfrm>
            <a:prstGeom prst="ellipse">
              <a:avLst/>
            </a:prstGeom>
            <a:solidFill>
              <a:srgbClr val="FFCD00">
                <a:alpha val="72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3">
                                            <p:txEl>
                                              <p:pRg end="0" st="0"/>
                                            </p:txEl>
                                          </p:spTgt>
                                        </p:tgtEl>
                                        <p:attrNameLst>
                                          <p:attrName>style.visibility</p:attrName>
                                        </p:attrNameLst>
                                      </p:cBhvr>
                                      <p:to>
                                        <p:strVal val="visible"/>
                                      </p:to>
                                    </p:set>
                                    <p:animEffect filter="fade" transition="in">
                                      <p:cBhvr>
                                        <p:cTn dur="1000"/>
                                        <p:tgtEl>
                                          <p:spTgt spid="13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3">
                                            <p:txEl>
                                              <p:pRg end="1" st="1"/>
                                            </p:txEl>
                                          </p:spTgt>
                                        </p:tgtEl>
                                        <p:attrNameLst>
                                          <p:attrName>style.visibility</p:attrName>
                                        </p:attrNameLst>
                                      </p:cBhvr>
                                      <p:to>
                                        <p:strVal val="visible"/>
                                      </p:to>
                                    </p:set>
                                    <p:animEffect filter="fade" transition="in">
                                      <p:cBhvr>
                                        <p:cTn dur="1000"/>
                                        <p:tgtEl>
                                          <p:spTgt spid="13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3">
                                            <p:txEl>
                                              <p:pRg end="2" st="2"/>
                                            </p:txEl>
                                          </p:spTgt>
                                        </p:tgtEl>
                                        <p:attrNameLst>
                                          <p:attrName>style.visibility</p:attrName>
                                        </p:attrNameLst>
                                      </p:cBhvr>
                                      <p:to>
                                        <p:strVal val="visible"/>
                                      </p:to>
                                    </p:set>
                                    <p:animEffect filter="fade" transition="in">
                                      <p:cBhvr>
                                        <p:cTn dur="1000"/>
                                        <p:tgtEl>
                                          <p:spTgt spid="13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3">
                                            <p:txEl>
                                              <p:pRg end="3" st="3"/>
                                            </p:txEl>
                                          </p:spTgt>
                                        </p:tgtEl>
                                        <p:attrNameLst>
                                          <p:attrName>style.visibility</p:attrName>
                                        </p:attrNameLst>
                                      </p:cBhvr>
                                      <p:to>
                                        <p:strVal val="visible"/>
                                      </p:to>
                                    </p:set>
                                    <p:animEffect filter="fade" transition="in">
                                      <p:cBhvr>
                                        <p:cTn dur="1000"/>
                                        <p:tgtEl>
                                          <p:spTgt spid="133">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3">
                                            <p:txEl>
                                              <p:pRg end="4" st="4"/>
                                            </p:txEl>
                                          </p:spTgt>
                                        </p:tgtEl>
                                        <p:attrNameLst>
                                          <p:attrName>style.visibility</p:attrName>
                                        </p:attrNameLst>
                                      </p:cBhvr>
                                      <p:to>
                                        <p:strVal val="visible"/>
                                      </p:to>
                                    </p:set>
                                    <p:animEffect filter="fade" transition="in">
                                      <p:cBhvr>
                                        <p:cTn dur="1000"/>
                                        <p:tgtEl>
                                          <p:spTgt spid="133">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EFEFEF"/>
        </a:solidFill>
      </p:bgPr>
    </p:bg>
    <p:spTree>
      <p:nvGrpSpPr>
        <p:cNvPr id="140" name="Shape 140"/>
        <p:cNvGrpSpPr/>
        <p:nvPr/>
      </p:nvGrpSpPr>
      <p:grpSpPr>
        <a:xfrm>
          <a:off x="0" y="0"/>
          <a:ext cx="0" cy="0"/>
          <a:chOff x="0" y="0"/>
          <a:chExt cx="0" cy="0"/>
        </a:xfrm>
      </p:grpSpPr>
      <p:pic>
        <p:nvPicPr>
          <p:cNvPr id="141" name="Google Shape;141;p19"/>
          <p:cNvPicPr preferRelativeResize="0"/>
          <p:nvPr/>
        </p:nvPicPr>
        <p:blipFill rotWithShape="1">
          <a:blip r:embed="rId3">
            <a:alphaModFix/>
          </a:blip>
          <a:srcRect b="-2030" l="0" r="1234" t="0"/>
          <a:stretch/>
        </p:blipFill>
        <p:spPr>
          <a:xfrm>
            <a:off x="230925" y="257000"/>
            <a:ext cx="4884800" cy="4762251"/>
          </a:xfrm>
          <a:prstGeom prst="rect">
            <a:avLst/>
          </a:prstGeom>
          <a:noFill/>
          <a:ln cap="flat" cmpd="sng" w="28575">
            <a:solidFill>
              <a:schemeClr val="dk1"/>
            </a:solidFill>
            <a:prstDash val="solid"/>
            <a:round/>
            <a:headEnd len="sm" w="sm" type="none"/>
            <a:tailEnd len="sm" w="sm" type="none"/>
          </a:ln>
        </p:spPr>
      </p:pic>
      <p:sp>
        <p:nvSpPr>
          <p:cNvPr id="142" name="Google Shape;142;p19"/>
          <p:cNvSpPr txBox="1"/>
          <p:nvPr/>
        </p:nvSpPr>
        <p:spPr>
          <a:xfrm>
            <a:off x="2765875" y="298950"/>
            <a:ext cx="273300" cy="3324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800">
                <a:solidFill>
                  <a:schemeClr val="dk1"/>
                </a:solidFill>
                <a:latin typeface="Quattrocento Sans"/>
                <a:ea typeface="Quattrocento Sans"/>
                <a:cs typeface="Quattrocento Sans"/>
                <a:sym typeface="Quattrocento Sans"/>
              </a:rPr>
              <a:t>β</a:t>
            </a:r>
            <a:endParaRPr sz="1800">
              <a:solidFill>
                <a:schemeClr val="dk1"/>
              </a:solidFill>
              <a:latin typeface="Quattrocento Sans"/>
              <a:ea typeface="Quattrocento Sans"/>
              <a:cs typeface="Quattrocento Sans"/>
              <a:sym typeface="Quattrocento Sans"/>
            </a:endParaRPr>
          </a:p>
        </p:txBody>
      </p:sp>
      <p:graphicFrame>
        <p:nvGraphicFramePr>
          <p:cNvPr id="143" name="Google Shape;143;p19"/>
          <p:cNvGraphicFramePr/>
          <p:nvPr/>
        </p:nvGraphicFramePr>
        <p:xfrm>
          <a:off x="5393938" y="122063"/>
          <a:ext cx="3000000" cy="3000000"/>
        </p:xfrm>
        <a:graphic>
          <a:graphicData uri="http://schemas.openxmlformats.org/drawingml/2006/table">
            <a:tbl>
              <a:tblPr>
                <a:noFill/>
                <a:tableStyleId>{2F651508-98A2-42E6-8A76-728E67978884}</a:tableStyleId>
              </a:tblPr>
              <a:tblGrid>
                <a:gridCol w="1041800"/>
                <a:gridCol w="2417325"/>
              </a:tblGrid>
              <a:tr h="374725">
                <a:tc>
                  <a:txBody>
                    <a:bodyPr>
                      <a:noAutofit/>
                    </a:bodyPr>
                    <a:lstStyle/>
                    <a:p>
                      <a:pPr indent="0" lvl="0" marL="0" rtl="0" algn="l">
                        <a:spcBef>
                          <a:spcPts val="0"/>
                        </a:spcBef>
                        <a:spcAft>
                          <a:spcPts val="0"/>
                        </a:spcAft>
                        <a:buNone/>
                      </a:pPr>
                      <a:r>
                        <a:rPr lang="en">
                          <a:latin typeface="Quattrocento Sans"/>
                          <a:ea typeface="Quattrocento Sans"/>
                          <a:cs typeface="Quattrocento Sans"/>
                          <a:sym typeface="Quattrocento Sans"/>
                        </a:rPr>
                        <a:t>Parameter</a:t>
                      </a:r>
                      <a:endParaRPr>
                        <a:latin typeface="Quattrocento Sans"/>
                        <a:ea typeface="Quattrocento Sans"/>
                        <a:cs typeface="Quattrocento Sans"/>
                        <a:sym typeface="Quattrocento Sans"/>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EFEFEF"/>
                    </a:solidFill>
                  </a:tcPr>
                </a:tc>
                <a:tc>
                  <a:txBody>
                    <a:bodyPr>
                      <a:noAutofit/>
                    </a:bodyPr>
                    <a:lstStyle/>
                    <a:p>
                      <a:pPr indent="0" lvl="0" marL="0" rtl="0" algn="l">
                        <a:spcBef>
                          <a:spcPts val="0"/>
                        </a:spcBef>
                        <a:spcAft>
                          <a:spcPts val="0"/>
                        </a:spcAft>
                        <a:buNone/>
                      </a:pPr>
                      <a:r>
                        <a:rPr lang="en">
                          <a:latin typeface="Quattrocento Sans"/>
                          <a:ea typeface="Quattrocento Sans"/>
                          <a:cs typeface="Quattrocento Sans"/>
                          <a:sym typeface="Quattrocento Sans"/>
                        </a:rPr>
                        <a:t>Meaning</a:t>
                      </a:r>
                      <a:endParaRPr>
                        <a:latin typeface="Quattrocento Sans"/>
                        <a:ea typeface="Quattrocento Sans"/>
                        <a:cs typeface="Quattrocento Sans"/>
                        <a:sym typeface="Quattrocento Sans"/>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EFEFEF"/>
                    </a:solidFill>
                  </a:tcPr>
                </a:tc>
              </a:tr>
              <a:tr h="396600">
                <a:tc>
                  <a:txBody>
                    <a:bodyPr>
                      <a:noAutofit/>
                    </a:bodyPr>
                    <a:lstStyle/>
                    <a:p>
                      <a:pPr indent="0" lvl="0" marL="0" rtl="0" algn="l">
                        <a:spcBef>
                          <a:spcPts val="0"/>
                        </a:spcBef>
                        <a:spcAft>
                          <a:spcPts val="0"/>
                        </a:spcAft>
                        <a:buNone/>
                      </a:pPr>
                      <a:r>
                        <a:rPr lang="en">
                          <a:latin typeface="Quattrocento Sans"/>
                          <a:ea typeface="Quattrocento Sans"/>
                          <a:cs typeface="Quattrocento Sans"/>
                          <a:sym typeface="Quattrocento Sans"/>
                        </a:rPr>
                        <a:t>𝛽</a:t>
                      </a:r>
                      <a:endParaRPr>
                        <a:latin typeface="Quattrocento Sans"/>
                        <a:ea typeface="Quattrocento Sans"/>
                        <a:cs typeface="Quattrocento Sans"/>
                        <a:sym typeface="Quattrocento Sans"/>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EFEFEF"/>
                    </a:solidFill>
                  </a:tcPr>
                </a:tc>
                <a:tc>
                  <a:txBody>
                    <a:bodyPr>
                      <a:noAutofit/>
                    </a:bodyPr>
                    <a:lstStyle/>
                    <a:p>
                      <a:pPr indent="0" lvl="0" marL="0" rtl="0" algn="l">
                        <a:spcBef>
                          <a:spcPts val="0"/>
                        </a:spcBef>
                        <a:spcAft>
                          <a:spcPts val="0"/>
                        </a:spcAft>
                        <a:buNone/>
                      </a:pPr>
                      <a:r>
                        <a:rPr lang="en">
                          <a:latin typeface="Quattrocento Sans"/>
                          <a:ea typeface="Quattrocento Sans"/>
                          <a:cs typeface="Quattrocento Sans"/>
                          <a:sym typeface="Quattrocento Sans"/>
                        </a:rPr>
                        <a:t>Birth rate</a:t>
                      </a:r>
                      <a:endParaRPr>
                        <a:latin typeface="Quattrocento Sans"/>
                        <a:ea typeface="Quattrocento Sans"/>
                        <a:cs typeface="Quattrocento Sans"/>
                        <a:sym typeface="Quattrocento Sans"/>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EFEFEF"/>
                    </a:solidFill>
                  </a:tcPr>
                </a:tc>
              </a:tr>
              <a:tr h="396600">
                <a:tc>
                  <a:txBody>
                    <a:bodyPr>
                      <a:noAutofit/>
                    </a:bodyPr>
                    <a:lstStyle/>
                    <a:p>
                      <a:pPr indent="0" lvl="0" marL="0" rtl="0" algn="l">
                        <a:spcBef>
                          <a:spcPts val="0"/>
                        </a:spcBef>
                        <a:spcAft>
                          <a:spcPts val="0"/>
                        </a:spcAft>
                        <a:buNone/>
                      </a:pPr>
                      <a:r>
                        <a:rPr lang="en">
                          <a:latin typeface="Quattrocento Sans"/>
                          <a:ea typeface="Quattrocento Sans"/>
                          <a:cs typeface="Quattrocento Sans"/>
                          <a:sym typeface="Quattrocento Sans"/>
                        </a:rPr>
                        <a:t>𝝀</a:t>
                      </a:r>
                      <a:endParaRPr>
                        <a:latin typeface="Quattrocento Sans"/>
                        <a:ea typeface="Quattrocento Sans"/>
                        <a:cs typeface="Quattrocento Sans"/>
                        <a:sym typeface="Quattrocento Sans"/>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EFEFEF"/>
                    </a:solidFill>
                  </a:tcPr>
                </a:tc>
                <a:tc>
                  <a:txBody>
                    <a:bodyPr>
                      <a:noAutofit/>
                    </a:bodyPr>
                    <a:lstStyle/>
                    <a:p>
                      <a:pPr indent="0" lvl="0" marL="0" rtl="0" algn="l">
                        <a:spcBef>
                          <a:spcPts val="0"/>
                        </a:spcBef>
                        <a:spcAft>
                          <a:spcPts val="0"/>
                        </a:spcAft>
                        <a:buNone/>
                      </a:pPr>
                      <a:r>
                        <a:rPr lang="en">
                          <a:latin typeface="Quattrocento Sans"/>
                          <a:ea typeface="Quattrocento Sans"/>
                          <a:cs typeface="Quattrocento Sans"/>
                          <a:sym typeface="Quattrocento Sans"/>
                        </a:rPr>
                        <a:t>Rate of infection</a:t>
                      </a:r>
                      <a:endParaRPr>
                        <a:latin typeface="Quattrocento Sans"/>
                        <a:ea typeface="Quattrocento Sans"/>
                        <a:cs typeface="Quattrocento Sans"/>
                        <a:sym typeface="Quattrocento Sans"/>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EFEFEF"/>
                    </a:solidFill>
                  </a:tcPr>
                </a:tc>
              </a:tr>
              <a:tr h="396600">
                <a:tc>
                  <a:txBody>
                    <a:bodyPr>
                      <a:noAutofit/>
                    </a:bodyPr>
                    <a:lstStyle/>
                    <a:p>
                      <a:pPr indent="0" lvl="0" marL="0" rtl="0" algn="l">
                        <a:spcBef>
                          <a:spcPts val="0"/>
                        </a:spcBef>
                        <a:spcAft>
                          <a:spcPts val="0"/>
                        </a:spcAft>
                        <a:buNone/>
                      </a:pPr>
                      <a:r>
                        <a:t/>
                      </a:r>
                      <a:endParaRPr>
                        <a:latin typeface="Quattrocento Sans"/>
                        <a:ea typeface="Quattrocento Sans"/>
                        <a:cs typeface="Quattrocento Sans"/>
                        <a:sym typeface="Quattrocento Sans"/>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EFEFEF"/>
                    </a:solidFill>
                  </a:tcPr>
                </a:tc>
                <a:tc>
                  <a:txBody>
                    <a:bodyPr>
                      <a:noAutofit/>
                    </a:bodyPr>
                    <a:lstStyle/>
                    <a:p>
                      <a:pPr indent="0" lvl="0" marL="0" rtl="0" algn="l">
                        <a:spcBef>
                          <a:spcPts val="0"/>
                        </a:spcBef>
                        <a:spcAft>
                          <a:spcPts val="0"/>
                        </a:spcAft>
                        <a:buNone/>
                      </a:pPr>
                      <a:r>
                        <a:t/>
                      </a:r>
                      <a:endParaRPr>
                        <a:latin typeface="Quattrocento Sans"/>
                        <a:ea typeface="Quattrocento Sans"/>
                        <a:cs typeface="Quattrocento Sans"/>
                        <a:sym typeface="Quattrocento Sans"/>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EFEFEF"/>
                    </a:solidFill>
                  </a:tcPr>
                </a:tc>
              </a:tr>
              <a:tr h="396600">
                <a:tc>
                  <a:txBody>
                    <a:bodyPr>
                      <a:noAutofit/>
                    </a:bodyPr>
                    <a:lstStyle/>
                    <a:p>
                      <a:pPr indent="0" lvl="0" marL="0" rtl="0" algn="l">
                        <a:spcBef>
                          <a:spcPts val="0"/>
                        </a:spcBef>
                        <a:spcAft>
                          <a:spcPts val="0"/>
                        </a:spcAft>
                        <a:buNone/>
                      </a:pPr>
                      <a:r>
                        <a:rPr lang="en">
                          <a:latin typeface="Quattrocento Sans"/>
                          <a:ea typeface="Quattrocento Sans"/>
                          <a:cs typeface="Quattrocento Sans"/>
                          <a:sym typeface="Quattrocento Sans"/>
                        </a:rPr>
                        <a:t>𝛾</a:t>
                      </a:r>
                      <a:endParaRPr>
                        <a:latin typeface="Quattrocento Sans"/>
                        <a:ea typeface="Quattrocento Sans"/>
                        <a:cs typeface="Quattrocento Sans"/>
                        <a:sym typeface="Quattrocento Sans"/>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EFEFEF"/>
                    </a:solidFill>
                  </a:tcPr>
                </a:tc>
                <a:tc>
                  <a:txBody>
                    <a:bodyPr>
                      <a:noAutofit/>
                    </a:bodyPr>
                    <a:lstStyle/>
                    <a:p>
                      <a:pPr indent="0" lvl="0" marL="0" rtl="0" algn="l">
                        <a:spcBef>
                          <a:spcPts val="0"/>
                        </a:spcBef>
                        <a:spcAft>
                          <a:spcPts val="0"/>
                        </a:spcAft>
                        <a:buNone/>
                      </a:pPr>
                      <a:r>
                        <a:rPr lang="en">
                          <a:latin typeface="Quattrocento Sans"/>
                          <a:ea typeface="Quattrocento Sans"/>
                          <a:cs typeface="Quattrocento Sans"/>
                          <a:sym typeface="Quattrocento Sans"/>
                        </a:rPr>
                        <a:t>Natural rate of recovery</a:t>
                      </a:r>
                      <a:endParaRPr>
                        <a:latin typeface="Quattrocento Sans"/>
                        <a:ea typeface="Quattrocento Sans"/>
                        <a:cs typeface="Quattrocento Sans"/>
                        <a:sym typeface="Quattrocento Sans"/>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EFEFEF"/>
                    </a:solidFill>
                  </a:tcPr>
                </a:tc>
              </a:tr>
              <a:tr h="444725">
                <a:tc>
                  <a:txBody>
                    <a:bodyPr>
                      <a:noAutofit/>
                    </a:bodyPr>
                    <a:lstStyle/>
                    <a:p>
                      <a:pPr indent="0" lvl="0" marL="0" rtl="0" algn="l">
                        <a:lnSpc>
                          <a:spcPct val="120000"/>
                        </a:lnSpc>
                        <a:spcBef>
                          <a:spcPts val="0"/>
                        </a:spcBef>
                        <a:spcAft>
                          <a:spcPts val="0"/>
                        </a:spcAft>
                        <a:buClr>
                          <a:schemeClr val="dk1"/>
                        </a:buClr>
                        <a:buSzPts val="1100"/>
                        <a:buFont typeface="Arial"/>
                        <a:buNone/>
                      </a:pPr>
                      <a:r>
                        <a:rPr lang="en">
                          <a:solidFill>
                            <a:schemeClr val="dk1"/>
                          </a:solidFill>
                          <a:latin typeface="Quattrocento Sans"/>
                          <a:ea typeface="Quattrocento Sans"/>
                          <a:cs typeface="Quattrocento Sans"/>
                          <a:sym typeface="Quattrocento Sans"/>
                        </a:rPr>
                        <a:t>𝛿</a:t>
                      </a:r>
                      <a:endParaRPr>
                        <a:latin typeface="Quattrocento Sans"/>
                        <a:ea typeface="Quattrocento Sans"/>
                        <a:cs typeface="Quattrocento Sans"/>
                        <a:sym typeface="Quattrocento Sans"/>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EFEFEF"/>
                    </a:solidFill>
                  </a:tcPr>
                </a:tc>
                <a:tc>
                  <a:txBody>
                    <a:bodyPr>
                      <a:noAutofit/>
                    </a:bodyPr>
                    <a:lstStyle/>
                    <a:p>
                      <a:pPr indent="0" lvl="0" marL="0" rtl="0" algn="l">
                        <a:spcBef>
                          <a:spcPts val="0"/>
                        </a:spcBef>
                        <a:spcAft>
                          <a:spcPts val="0"/>
                        </a:spcAft>
                        <a:buNone/>
                      </a:pPr>
                      <a:r>
                        <a:rPr lang="en">
                          <a:latin typeface="Quattrocento Sans"/>
                          <a:ea typeface="Quattrocento Sans"/>
                          <a:cs typeface="Quattrocento Sans"/>
                          <a:sym typeface="Quattrocento Sans"/>
                        </a:rPr>
                        <a:t>Natural death rate</a:t>
                      </a:r>
                      <a:endParaRPr>
                        <a:latin typeface="Quattrocento Sans"/>
                        <a:ea typeface="Quattrocento Sans"/>
                        <a:cs typeface="Quattrocento Sans"/>
                        <a:sym typeface="Quattrocento Sans"/>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EFEFEF"/>
                    </a:solidFill>
                  </a:tcPr>
                </a:tc>
              </a:tr>
              <a:tr h="444725">
                <a:tc>
                  <a:txBody>
                    <a:bodyPr>
                      <a:noAutofit/>
                    </a:bodyPr>
                    <a:lstStyle/>
                    <a:p>
                      <a:pPr indent="0" lvl="0" marL="0" rtl="0" algn="l">
                        <a:lnSpc>
                          <a:spcPct val="120000"/>
                        </a:lnSpc>
                        <a:spcBef>
                          <a:spcPts val="0"/>
                        </a:spcBef>
                        <a:spcAft>
                          <a:spcPts val="0"/>
                        </a:spcAft>
                        <a:buClr>
                          <a:schemeClr val="dk1"/>
                        </a:buClr>
                        <a:buSzPts val="1100"/>
                        <a:buFont typeface="Arial"/>
                        <a:buNone/>
                      </a:pPr>
                      <a:r>
                        <a:rPr lang="en">
                          <a:latin typeface="Quattrocento Sans"/>
                          <a:ea typeface="Quattrocento Sans"/>
                          <a:cs typeface="Quattrocento Sans"/>
                          <a:sym typeface="Quattrocento Sans"/>
                        </a:rPr>
                        <a:t>𝜔</a:t>
                      </a:r>
                      <a:endParaRPr>
                        <a:latin typeface="Quattrocento Sans"/>
                        <a:ea typeface="Quattrocento Sans"/>
                        <a:cs typeface="Quattrocento Sans"/>
                        <a:sym typeface="Quattrocento Sans"/>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EFEFEF"/>
                    </a:solidFill>
                  </a:tcPr>
                </a:tc>
                <a:tc>
                  <a:txBody>
                    <a:bodyPr>
                      <a:noAutofit/>
                    </a:bodyPr>
                    <a:lstStyle/>
                    <a:p>
                      <a:pPr indent="0" lvl="0" marL="0" rtl="0" algn="l">
                        <a:spcBef>
                          <a:spcPts val="0"/>
                        </a:spcBef>
                        <a:spcAft>
                          <a:spcPts val="0"/>
                        </a:spcAft>
                        <a:buNone/>
                      </a:pPr>
                      <a:r>
                        <a:rPr lang="en">
                          <a:latin typeface="Quattrocento Sans"/>
                          <a:ea typeface="Quattrocento Sans"/>
                          <a:cs typeface="Quattrocento Sans"/>
                          <a:sym typeface="Quattrocento Sans"/>
                        </a:rPr>
                        <a:t>Rate of deterioration</a:t>
                      </a:r>
                      <a:endParaRPr>
                        <a:latin typeface="Quattrocento Sans"/>
                        <a:ea typeface="Quattrocento Sans"/>
                        <a:cs typeface="Quattrocento Sans"/>
                        <a:sym typeface="Quattrocento Sans"/>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EFEFEF"/>
                    </a:solidFill>
                  </a:tcPr>
                </a:tc>
              </a:tr>
              <a:tr h="444725">
                <a:tc>
                  <a:txBody>
                    <a:bodyPr>
                      <a:noAutofit/>
                    </a:bodyPr>
                    <a:lstStyle/>
                    <a:p>
                      <a:pPr indent="0" lvl="0" marL="0" rtl="0" algn="l">
                        <a:lnSpc>
                          <a:spcPct val="120000"/>
                        </a:lnSpc>
                        <a:spcBef>
                          <a:spcPts val="0"/>
                        </a:spcBef>
                        <a:spcAft>
                          <a:spcPts val="0"/>
                        </a:spcAft>
                        <a:buClr>
                          <a:schemeClr val="dk1"/>
                        </a:buClr>
                        <a:buSzPts val="1100"/>
                        <a:buFont typeface="Arial"/>
                        <a:buNone/>
                      </a:pPr>
                      <a:r>
                        <a:rPr lang="en">
                          <a:latin typeface="Quattrocento Sans"/>
                          <a:ea typeface="Quattrocento Sans"/>
                          <a:cs typeface="Quattrocento Sans"/>
                          <a:sym typeface="Quattrocento Sans"/>
                        </a:rPr>
                        <a:t>𝜏</a:t>
                      </a:r>
                      <a:endParaRPr>
                        <a:latin typeface="Quattrocento Sans"/>
                        <a:ea typeface="Quattrocento Sans"/>
                        <a:cs typeface="Quattrocento Sans"/>
                        <a:sym typeface="Quattrocento Sans"/>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EFEFEF"/>
                    </a:solidFill>
                  </a:tcPr>
                </a:tc>
                <a:tc>
                  <a:txBody>
                    <a:bodyPr>
                      <a:noAutofit/>
                    </a:bodyPr>
                    <a:lstStyle/>
                    <a:p>
                      <a:pPr indent="0" lvl="0" marL="0" rtl="0" algn="l">
                        <a:spcBef>
                          <a:spcPts val="0"/>
                        </a:spcBef>
                        <a:spcAft>
                          <a:spcPts val="0"/>
                        </a:spcAft>
                        <a:buNone/>
                      </a:pPr>
                      <a:r>
                        <a:rPr lang="en">
                          <a:latin typeface="Quattrocento Sans"/>
                          <a:ea typeface="Quattrocento Sans"/>
                          <a:cs typeface="Quattrocento Sans"/>
                          <a:sym typeface="Quattrocento Sans"/>
                        </a:rPr>
                        <a:t>Death rate due to TB</a:t>
                      </a:r>
                      <a:endParaRPr>
                        <a:latin typeface="Quattrocento Sans"/>
                        <a:ea typeface="Quattrocento Sans"/>
                        <a:cs typeface="Quattrocento Sans"/>
                        <a:sym typeface="Quattrocento Sans"/>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EFEFEF"/>
                    </a:solidFill>
                  </a:tcPr>
                </a:tc>
              </a:tr>
              <a:tr h="396600">
                <a:tc>
                  <a:txBody>
                    <a:bodyPr>
                      <a:noAutofit/>
                    </a:bodyPr>
                    <a:lstStyle/>
                    <a:p>
                      <a:pPr indent="0" lvl="0" marL="0" rtl="0" algn="l">
                        <a:spcBef>
                          <a:spcPts val="0"/>
                        </a:spcBef>
                        <a:spcAft>
                          <a:spcPts val="0"/>
                        </a:spcAft>
                        <a:buNone/>
                      </a:pPr>
                      <a:r>
                        <a:rPr lang="en">
                          <a:latin typeface="Quattrocento Sans"/>
                          <a:ea typeface="Quattrocento Sans"/>
                          <a:cs typeface="Quattrocento Sans"/>
                          <a:sym typeface="Quattrocento Sans"/>
                        </a:rPr>
                        <a:t>𝜃</a:t>
                      </a:r>
                      <a:endParaRPr>
                        <a:latin typeface="Quattrocento Sans"/>
                        <a:ea typeface="Quattrocento Sans"/>
                        <a:cs typeface="Quattrocento Sans"/>
                        <a:sym typeface="Quattrocento Sans"/>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EFEFEF"/>
                    </a:solidFill>
                  </a:tcPr>
                </a:tc>
                <a:tc>
                  <a:txBody>
                    <a:bodyPr>
                      <a:noAutofit/>
                    </a:bodyPr>
                    <a:lstStyle/>
                    <a:p>
                      <a:pPr indent="0" lvl="0" marL="0" rtl="0" algn="l">
                        <a:spcBef>
                          <a:spcPts val="0"/>
                        </a:spcBef>
                        <a:spcAft>
                          <a:spcPts val="0"/>
                        </a:spcAft>
                        <a:buNone/>
                      </a:pPr>
                      <a:r>
                        <a:rPr lang="en">
                          <a:latin typeface="Quattrocento Sans"/>
                          <a:ea typeface="Quattrocento Sans"/>
                          <a:cs typeface="Quattrocento Sans"/>
                          <a:sym typeface="Quattrocento Sans"/>
                        </a:rPr>
                        <a:t>Relapse rate</a:t>
                      </a:r>
                      <a:endParaRPr>
                        <a:latin typeface="Quattrocento Sans"/>
                        <a:ea typeface="Quattrocento Sans"/>
                        <a:cs typeface="Quattrocento Sans"/>
                        <a:sym typeface="Quattrocento Sans"/>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EFEFEF"/>
                    </a:solidFill>
                  </a:tcPr>
                </a:tc>
              </a:tr>
              <a:tr h="396600">
                <a:tc>
                  <a:txBody>
                    <a:bodyPr>
                      <a:noAutofit/>
                    </a:bodyPr>
                    <a:lstStyle/>
                    <a:p>
                      <a:pPr indent="0" lvl="0" marL="0" rtl="0" algn="l">
                        <a:spcBef>
                          <a:spcPts val="0"/>
                        </a:spcBef>
                        <a:spcAft>
                          <a:spcPts val="0"/>
                        </a:spcAft>
                        <a:buNone/>
                      </a:pPr>
                      <a:r>
                        <a:rPr lang="en">
                          <a:latin typeface="Quattrocento Sans"/>
                          <a:ea typeface="Quattrocento Sans"/>
                          <a:cs typeface="Quattrocento Sans"/>
                          <a:sym typeface="Quattrocento Sans"/>
                        </a:rPr>
                        <a:t>𝜈</a:t>
                      </a:r>
                      <a:endParaRPr>
                        <a:latin typeface="Quattrocento Sans"/>
                        <a:ea typeface="Quattrocento Sans"/>
                        <a:cs typeface="Quattrocento Sans"/>
                        <a:sym typeface="Quattrocento Sans"/>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EFEFEF"/>
                    </a:solidFill>
                  </a:tcPr>
                </a:tc>
                <a:tc>
                  <a:txBody>
                    <a:bodyPr>
                      <a:noAutofit/>
                    </a:bodyPr>
                    <a:lstStyle/>
                    <a:p>
                      <a:pPr indent="0" lvl="0" marL="0" rtl="0" algn="l">
                        <a:spcBef>
                          <a:spcPts val="0"/>
                        </a:spcBef>
                        <a:spcAft>
                          <a:spcPts val="0"/>
                        </a:spcAft>
                        <a:buNone/>
                      </a:pPr>
                      <a:r>
                        <a:rPr lang="en">
                          <a:latin typeface="Quattrocento Sans"/>
                          <a:ea typeface="Quattrocento Sans"/>
                          <a:cs typeface="Quattrocento Sans"/>
                          <a:sym typeface="Quattrocento Sans"/>
                        </a:rPr>
                        <a:t>Vaccination rate</a:t>
                      </a:r>
                      <a:endParaRPr>
                        <a:latin typeface="Quattrocento Sans"/>
                        <a:ea typeface="Quattrocento Sans"/>
                        <a:cs typeface="Quattrocento Sans"/>
                        <a:sym typeface="Quattrocento Sans"/>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EFEFEF"/>
                    </a:solidFill>
                  </a:tcPr>
                </a:tc>
              </a:tr>
              <a:tr h="396600">
                <a:tc>
                  <a:txBody>
                    <a:bodyPr>
                      <a:noAutofit/>
                    </a:bodyPr>
                    <a:lstStyle/>
                    <a:p>
                      <a:pPr indent="0" lvl="0" marL="0" rtl="0" algn="l">
                        <a:spcBef>
                          <a:spcPts val="0"/>
                        </a:spcBef>
                        <a:spcAft>
                          <a:spcPts val="0"/>
                        </a:spcAft>
                        <a:buNone/>
                      </a:pPr>
                      <a:r>
                        <a:rPr lang="en">
                          <a:latin typeface="Quattrocento Sans"/>
                          <a:ea typeface="Quattrocento Sans"/>
                          <a:cs typeface="Quattrocento Sans"/>
                          <a:sym typeface="Quattrocento Sans"/>
                        </a:rPr>
                        <a:t>𝜎</a:t>
                      </a:r>
                      <a:r>
                        <a:rPr baseline="-25000" i="1" lang="en">
                          <a:latin typeface="Quattrocento Sans"/>
                          <a:ea typeface="Quattrocento Sans"/>
                          <a:cs typeface="Quattrocento Sans"/>
                          <a:sym typeface="Quattrocento Sans"/>
                        </a:rPr>
                        <a:t>c</a:t>
                      </a:r>
                      <a:endParaRPr baseline="-25000" i="1">
                        <a:latin typeface="Quattrocento Sans"/>
                        <a:ea typeface="Quattrocento Sans"/>
                        <a:cs typeface="Quattrocento Sans"/>
                        <a:sym typeface="Quattrocento Sans"/>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EFEFEF"/>
                    </a:solidFill>
                  </a:tcPr>
                </a:tc>
                <a:tc>
                  <a:txBody>
                    <a:bodyPr>
                      <a:noAutofit/>
                    </a:bodyPr>
                    <a:lstStyle/>
                    <a:p>
                      <a:pPr indent="0" lvl="0" marL="0" rtl="0" algn="l">
                        <a:spcBef>
                          <a:spcPts val="0"/>
                        </a:spcBef>
                        <a:spcAft>
                          <a:spcPts val="0"/>
                        </a:spcAft>
                        <a:buNone/>
                      </a:pPr>
                      <a:r>
                        <a:rPr lang="en">
                          <a:latin typeface="Quattrocento Sans"/>
                          <a:ea typeface="Quattrocento Sans"/>
                          <a:cs typeface="Quattrocento Sans"/>
                          <a:sym typeface="Quattrocento Sans"/>
                        </a:rPr>
                        <a:t>Treatment rate (latent)</a:t>
                      </a:r>
                      <a:endParaRPr>
                        <a:latin typeface="Quattrocento Sans"/>
                        <a:ea typeface="Quattrocento Sans"/>
                        <a:cs typeface="Quattrocento Sans"/>
                        <a:sym typeface="Quattrocento Sans"/>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EFEFEF"/>
                    </a:solidFill>
                  </a:tcPr>
                </a:tc>
              </a:tr>
              <a:tr h="396600">
                <a:tc>
                  <a:txBody>
                    <a:bodyPr>
                      <a:noAutofit/>
                    </a:bodyPr>
                    <a:lstStyle/>
                    <a:p>
                      <a:pPr indent="0" lvl="0" marL="0" rtl="0" algn="l">
                        <a:spcBef>
                          <a:spcPts val="0"/>
                        </a:spcBef>
                        <a:spcAft>
                          <a:spcPts val="0"/>
                        </a:spcAft>
                        <a:buClr>
                          <a:schemeClr val="dk1"/>
                        </a:buClr>
                        <a:buSzPts val="1100"/>
                        <a:buFont typeface="Arial"/>
                        <a:buNone/>
                      </a:pPr>
                      <a:r>
                        <a:rPr lang="en">
                          <a:solidFill>
                            <a:schemeClr val="dk1"/>
                          </a:solidFill>
                          <a:latin typeface="Quattrocento Sans"/>
                          <a:ea typeface="Quattrocento Sans"/>
                          <a:cs typeface="Quattrocento Sans"/>
                          <a:sym typeface="Quattrocento Sans"/>
                        </a:rPr>
                        <a:t>𝜎</a:t>
                      </a:r>
                      <a:r>
                        <a:rPr baseline="-25000" i="1" lang="en">
                          <a:solidFill>
                            <a:schemeClr val="dk1"/>
                          </a:solidFill>
                          <a:latin typeface="Quattrocento Sans"/>
                          <a:ea typeface="Quattrocento Sans"/>
                          <a:cs typeface="Quattrocento Sans"/>
                          <a:sym typeface="Quattrocento Sans"/>
                        </a:rPr>
                        <a:t>t</a:t>
                      </a:r>
                      <a:endParaRPr baseline="-25000" i="1">
                        <a:latin typeface="Quattrocento Sans"/>
                        <a:ea typeface="Quattrocento Sans"/>
                        <a:cs typeface="Quattrocento Sans"/>
                        <a:sym typeface="Quattrocento Sans"/>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EFEFEF"/>
                    </a:solidFill>
                  </a:tcPr>
                </a:tc>
                <a:tc>
                  <a:txBody>
                    <a:bodyPr>
                      <a:noAutofit/>
                    </a:bodyPr>
                    <a:lstStyle/>
                    <a:p>
                      <a:pPr indent="0" lvl="0" marL="0" rtl="0" algn="l">
                        <a:spcBef>
                          <a:spcPts val="0"/>
                        </a:spcBef>
                        <a:spcAft>
                          <a:spcPts val="0"/>
                        </a:spcAft>
                        <a:buNone/>
                      </a:pPr>
                      <a:r>
                        <a:rPr lang="en">
                          <a:latin typeface="Quattrocento Sans"/>
                          <a:ea typeface="Quattrocento Sans"/>
                          <a:cs typeface="Quattrocento Sans"/>
                          <a:sym typeface="Quattrocento Sans"/>
                        </a:rPr>
                        <a:t>Treatment rate (active)</a:t>
                      </a:r>
                      <a:endParaRPr>
                        <a:latin typeface="Quattrocento Sans"/>
                        <a:ea typeface="Quattrocento Sans"/>
                        <a:cs typeface="Quattrocento Sans"/>
                        <a:sym typeface="Quattrocento Sans"/>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EFEFEF"/>
                    </a:solidFill>
                  </a:tcPr>
                </a:tc>
              </a:tr>
            </a:tbl>
          </a:graphicData>
        </a:graphic>
      </p:graphicFrame>
      <p:sp>
        <p:nvSpPr>
          <p:cNvPr id="144" name="Google Shape;144;p19"/>
          <p:cNvSpPr/>
          <p:nvPr/>
        </p:nvSpPr>
        <p:spPr>
          <a:xfrm>
            <a:off x="2700175" y="441150"/>
            <a:ext cx="404700" cy="273300"/>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9"/>
          <p:cNvSpPr/>
          <p:nvPr/>
        </p:nvSpPr>
        <p:spPr>
          <a:xfrm>
            <a:off x="6490550" y="1358625"/>
            <a:ext cx="2266200" cy="273300"/>
          </a:xfrm>
          <a:prstGeom prst="rect">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latin typeface="Quattrocento Sans"/>
                <a:ea typeface="Quattrocento Sans"/>
                <a:cs typeface="Quattrocento Sans"/>
                <a:sym typeface="Quattrocento Sans"/>
              </a:rPr>
              <a:t>Slow TB contraction rate</a:t>
            </a:r>
            <a:endParaRPr>
              <a:latin typeface="Quattrocento Sans"/>
              <a:ea typeface="Quattrocento Sans"/>
              <a:cs typeface="Quattrocento Sans"/>
              <a:sym typeface="Quattrocento Sans"/>
            </a:endParaRPr>
          </a:p>
        </p:txBody>
      </p:sp>
      <p:sp>
        <p:nvSpPr>
          <p:cNvPr id="146" name="Google Shape;146;p19"/>
          <p:cNvSpPr/>
          <p:nvPr/>
        </p:nvSpPr>
        <p:spPr>
          <a:xfrm>
            <a:off x="5393962" y="1407688"/>
            <a:ext cx="501600" cy="273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700">
                <a:latin typeface="Times New Roman"/>
                <a:ea typeface="Times New Roman"/>
                <a:cs typeface="Times New Roman"/>
                <a:sym typeface="Times New Roman"/>
              </a:rPr>
              <a:t>p</a:t>
            </a:r>
            <a:endParaRPr sz="1700">
              <a:latin typeface="Times New Roman"/>
              <a:ea typeface="Times New Roman"/>
              <a:cs typeface="Times New Roman"/>
              <a:sym typeface="Times New Roman"/>
            </a:endParaRPr>
          </a:p>
        </p:txBody>
      </p:sp>
      <p:sp>
        <p:nvSpPr>
          <p:cNvPr id="147" name="Google Shape;147;p19"/>
          <p:cNvSpPr/>
          <p:nvPr/>
        </p:nvSpPr>
        <p:spPr>
          <a:xfrm>
            <a:off x="5473050" y="607800"/>
            <a:ext cx="273300" cy="236100"/>
          </a:xfrm>
          <a:prstGeom prst="rect">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19"/>
          <p:cNvSpPr/>
          <p:nvPr/>
        </p:nvSpPr>
        <p:spPr>
          <a:xfrm>
            <a:off x="6490550" y="600275"/>
            <a:ext cx="771600" cy="236100"/>
          </a:xfrm>
          <a:prstGeom prst="rect">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19"/>
          <p:cNvSpPr/>
          <p:nvPr/>
        </p:nvSpPr>
        <p:spPr>
          <a:xfrm>
            <a:off x="5473050" y="1003975"/>
            <a:ext cx="273300" cy="236100"/>
          </a:xfrm>
          <a:prstGeom prst="rect">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9"/>
          <p:cNvSpPr/>
          <p:nvPr/>
        </p:nvSpPr>
        <p:spPr>
          <a:xfrm>
            <a:off x="5473051" y="1400150"/>
            <a:ext cx="273300" cy="273300"/>
          </a:xfrm>
          <a:prstGeom prst="rect">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9"/>
          <p:cNvSpPr/>
          <p:nvPr/>
        </p:nvSpPr>
        <p:spPr>
          <a:xfrm>
            <a:off x="6490550" y="1019075"/>
            <a:ext cx="1336500" cy="236100"/>
          </a:xfrm>
          <a:prstGeom prst="rect">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9"/>
          <p:cNvSpPr/>
          <p:nvPr/>
        </p:nvSpPr>
        <p:spPr>
          <a:xfrm>
            <a:off x="6572325" y="1377225"/>
            <a:ext cx="1996200" cy="236100"/>
          </a:xfrm>
          <a:prstGeom prst="rect">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9"/>
          <p:cNvSpPr/>
          <p:nvPr/>
        </p:nvSpPr>
        <p:spPr>
          <a:xfrm>
            <a:off x="5473050" y="1833500"/>
            <a:ext cx="273300" cy="236100"/>
          </a:xfrm>
          <a:prstGeom prst="rect">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19"/>
          <p:cNvSpPr/>
          <p:nvPr/>
        </p:nvSpPr>
        <p:spPr>
          <a:xfrm>
            <a:off x="6490550" y="1786075"/>
            <a:ext cx="1948500" cy="236100"/>
          </a:xfrm>
          <a:prstGeom prst="rect">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19"/>
          <p:cNvSpPr/>
          <p:nvPr/>
        </p:nvSpPr>
        <p:spPr>
          <a:xfrm>
            <a:off x="5473050" y="2244575"/>
            <a:ext cx="273300" cy="236100"/>
          </a:xfrm>
          <a:prstGeom prst="rect">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9"/>
          <p:cNvSpPr/>
          <p:nvPr/>
        </p:nvSpPr>
        <p:spPr>
          <a:xfrm>
            <a:off x="6490550" y="2176325"/>
            <a:ext cx="1948500" cy="236100"/>
          </a:xfrm>
          <a:prstGeom prst="rect">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9"/>
          <p:cNvSpPr/>
          <p:nvPr/>
        </p:nvSpPr>
        <p:spPr>
          <a:xfrm>
            <a:off x="6471650" y="2652825"/>
            <a:ext cx="1948500" cy="236100"/>
          </a:xfrm>
          <a:prstGeom prst="rect">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9"/>
          <p:cNvSpPr/>
          <p:nvPr/>
        </p:nvSpPr>
        <p:spPr>
          <a:xfrm>
            <a:off x="5473050" y="2655650"/>
            <a:ext cx="273300" cy="236100"/>
          </a:xfrm>
          <a:prstGeom prst="rect">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19"/>
          <p:cNvSpPr/>
          <p:nvPr/>
        </p:nvSpPr>
        <p:spPr>
          <a:xfrm>
            <a:off x="5473050" y="3066725"/>
            <a:ext cx="273300" cy="236100"/>
          </a:xfrm>
          <a:prstGeom prst="rect">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19"/>
          <p:cNvSpPr/>
          <p:nvPr/>
        </p:nvSpPr>
        <p:spPr>
          <a:xfrm>
            <a:off x="6490550" y="3092125"/>
            <a:ext cx="1948500" cy="273300"/>
          </a:xfrm>
          <a:prstGeom prst="rect">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9"/>
          <p:cNvSpPr/>
          <p:nvPr/>
        </p:nvSpPr>
        <p:spPr>
          <a:xfrm>
            <a:off x="5473050" y="3477800"/>
            <a:ext cx="273300" cy="236100"/>
          </a:xfrm>
          <a:prstGeom prst="rect">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9"/>
          <p:cNvSpPr/>
          <p:nvPr/>
        </p:nvSpPr>
        <p:spPr>
          <a:xfrm>
            <a:off x="6490550" y="3528875"/>
            <a:ext cx="1948500" cy="236100"/>
          </a:xfrm>
          <a:prstGeom prst="rect">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19"/>
          <p:cNvSpPr/>
          <p:nvPr/>
        </p:nvSpPr>
        <p:spPr>
          <a:xfrm>
            <a:off x="5473050" y="3915475"/>
            <a:ext cx="273300" cy="236100"/>
          </a:xfrm>
          <a:prstGeom prst="rect">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19"/>
          <p:cNvSpPr/>
          <p:nvPr/>
        </p:nvSpPr>
        <p:spPr>
          <a:xfrm>
            <a:off x="6471650" y="3928413"/>
            <a:ext cx="1948500" cy="236100"/>
          </a:xfrm>
          <a:prstGeom prst="rect">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9"/>
          <p:cNvSpPr/>
          <p:nvPr/>
        </p:nvSpPr>
        <p:spPr>
          <a:xfrm>
            <a:off x="6490550" y="4300075"/>
            <a:ext cx="1948500" cy="236100"/>
          </a:xfrm>
          <a:prstGeom prst="rect">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9"/>
          <p:cNvSpPr/>
          <p:nvPr/>
        </p:nvSpPr>
        <p:spPr>
          <a:xfrm>
            <a:off x="6490550" y="4690325"/>
            <a:ext cx="1948500" cy="236100"/>
          </a:xfrm>
          <a:prstGeom prst="rect">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9"/>
          <p:cNvSpPr/>
          <p:nvPr/>
        </p:nvSpPr>
        <p:spPr>
          <a:xfrm>
            <a:off x="5473050" y="4353150"/>
            <a:ext cx="273300" cy="236100"/>
          </a:xfrm>
          <a:prstGeom prst="rect">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9"/>
          <p:cNvSpPr/>
          <p:nvPr/>
        </p:nvSpPr>
        <p:spPr>
          <a:xfrm>
            <a:off x="5473050" y="4764225"/>
            <a:ext cx="273300" cy="236100"/>
          </a:xfrm>
          <a:prstGeom prst="rect">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19"/>
          <p:cNvSpPr txBox="1"/>
          <p:nvPr/>
        </p:nvSpPr>
        <p:spPr>
          <a:xfrm>
            <a:off x="329575" y="2445675"/>
            <a:ext cx="404700" cy="3849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t>𝜈</a:t>
            </a:r>
            <a:endParaRPr sz="1800"/>
          </a:p>
        </p:txBody>
      </p:sp>
      <p:sp>
        <p:nvSpPr>
          <p:cNvPr id="170" name="Google Shape;170;p19"/>
          <p:cNvSpPr/>
          <p:nvPr/>
        </p:nvSpPr>
        <p:spPr>
          <a:xfrm>
            <a:off x="2651725" y="4668525"/>
            <a:ext cx="501600" cy="1572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9"/>
          <p:cNvSpPr txBox="1"/>
          <p:nvPr/>
        </p:nvSpPr>
        <p:spPr>
          <a:xfrm>
            <a:off x="2765875" y="4554675"/>
            <a:ext cx="501600" cy="38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t>𝛿</a:t>
            </a:r>
            <a:endParaRPr sz="1800"/>
          </a:p>
        </p:txBody>
      </p:sp>
      <p:sp>
        <p:nvSpPr>
          <p:cNvPr id="172" name="Google Shape;172;p19"/>
          <p:cNvSpPr/>
          <p:nvPr/>
        </p:nvSpPr>
        <p:spPr>
          <a:xfrm>
            <a:off x="2700175" y="4671725"/>
            <a:ext cx="404700" cy="273300"/>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9"/>
          <p:cNvSpPr/>
          <p:nvPr/>
        </p:nvSpPr>
        <p:spPr>
          <a:xfrm rot="-2700000">
            <a:off x="1918444" y="1858989"/>
            <a:ext cx="404748" cy="235891"/>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19"/>
          <p:cNvSpPr txBox="1"/>
          <p:nvPr/>
        </p:nvSpPr>
        <p:spPr>
          <a:xfrm>
            <a:off x="1870025" y="1657225"/>
            <a:ext cx="501600" cy="4938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a:latin typeface="Times New Roman"/>
                <a:ea typeface="Times New Roman"/>
                <a:cs typeface="Times New Roman"/>
                <a:sym typeface="Times New Roman"/>
              </a:rPr>
              <a:t>p</a:t>
            </a:r>
            <a:r>
              <a:rPr lang="en" sz="1800"/>
              <a:t>𝜆</a:t>
            </a:r>
            <a:endParaRPr sz="1800"/>
          </a:p>
        </p:txBody>
      </p:sp>
      <p:sp>
        <p:nvSpPr>
          <p:cNvPr id="175" name="Google Shape;175;p19"/>
          <p:cNvSpPr/>
          <p:nvPr/>
        </p:nvSpPr>
        <p:spPr>
          <a:xfrm>
            <a:off x="1955200" y="1711675"/>
            <a:ext cx="404700" cy="384900"/>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p:txBody>
      </p:sp>
      <p:sp>
        <p:nvSpPr>
          <p:cNvPr id="176" name="Google Shape;176;p19"/>
          <p:cNvSpPr txBox="1"/>
          <p:nvPr/>
        </p:nvSpPr>
        <p:spPr>
          <a:xfrm>
            <a:off x="3961975" y="1351900"/>
            <a:ext cx="273300" cy="4530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t>𝛿</a:t>
            </a:r>
            <a:endParaRPr sz="1800"/>
          </a:p>
        </p:txBody>
      </p:sp>
      <p:sp>
        <p:nvSpPr>
          <p:cNvPr id="177" name="Google Shape;177;p19"/>
          <p:cNvSpPr/>
          <p:nvPr/>
        </p:nvSpPr>
        <p:spPr>
          <a:xfrm>
            <a:off x="2765875" y="2244575"/>
            <a:ext cx="273300" cy="2361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19"/>
          <p:cNvSpPr txBox="1"/>
          <p:nvPr/>
        </p:nvSpPr>
        <p:spPr>
          <a:xfrm>
            <a:off x="2713650" y="2069600"/>
            <a:ext cx="404700" cy="33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t>𝛿</a:t>
            </a:r>
            <a:endParaRPr sz="1800"/>
          </a:p>
        </p:txBody>
      </p:sp>
      <p:sp>
        <p:nvSpPr>
          <p:cNvPr id="179" name="Google Shape;179;p19"/>
          <p:cNvSpPr/>
          <p:nvPr/>
        </p:nvSpPr>
        <p:spPr>
          <a:xfrm>
            <a:off x="2651725" y="2196425"/>
            <a:ext cx="404700" cy="273300"/>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9"/>
          <p:cNvSpPr/>
          <p:nvPr/>
        </p:nvSpPr>
        <p:spPr>
          <a:xfrm rot="-2400062">
            <a:off x="2052241" y="3036272"/>
            <a:ext cx="180149" cy="384996"/>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9"/>
          <p:cNvSpPr txBox="1"/>
          <p:nvPr/>
        </p:nvSpPr>
        <p:spPr>
          <a:xfrm>
            <a:off x="1891525" y="2958275"/>
            <a:ext cx="501600" cy="45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t>𝜎</a:t>
            </a:r>
            <a:r>
              <a:rPr baseline="-25000" lang="en" sz="1800"/>
              <a:t>c</a:t>
            </a:r>
            <a:endParaRPr baseline="-25000" sz="1800"/>
          </a:p>
        </p:txBody>
      </p:sp>
      <p:sp>
        <p:nvSpPr>
          <p:cNvPr id="182" name="Google Shape;182;p19"/>
          <p:cNvSpPr/>
          <p:nvPr/>
        </p:nvSpPr>
        <p:spPr>
          <a:xfrm>
            <a:off x="1928075" y="3122450"/>
            <a:ext cx="385500" cy="332400"/>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9"/>
          <p:cNvSpPr/>
          <p:nvPr/>
        </p:nvSpPr>
        <p:spPr>
          <a:xfrm>
            <a:off x="2754175" y="2636475"/>
            <a:ext cx="302400" cy="1572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19"/>
          <p:cNvSpPr txBox="1"/>
          <p:nvPr/>
        </p:nvSpPr>
        <p:spPr>
          <a:xfrm>
            <a:off x="2713650" y="2457475"/>
            <a:ext cx="501600" cy="38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t>⍵</a:t>
            </a:r>
            <a:endParaRPr sz="1800"/>
          </a:p>
        </p:txBody>
      </p:sp>
      <p:sp>
        <p:nvSpPr>
          <p:cNvPr id="185" name="Google Shape;185;p19"/>
          <p:cNvSpPr/>
          <p:nvPr/>
        </p:nvSpPr>
        <p:spPr>
          <a:xfrm>
            <a:off x="2709775" y="2607500"/>
            <a:ext cx="385500" cy="273300"/>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9"/>
          <p:cNvSpPr/>
          <p:nvPr/>
        </p:nvSpPr>
        <p:spPr>
          <a:xfrm rot="2919133">
            <a:off x="3273398" y="2919168"/>
            <a:ext cx="179829" cy="236159"/>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9"/>
          <p:cNvSpPr txBox="1"/>
          <p:nvPr/>
        </p:nvSpPr>
        <p:spPr>
          <a:xfrm>
            <a:off x="3215252" y="2790350"/>
            <a:ext cx="453000" cy="49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t>𝛾</a:t>
            </a:r>
            <a:endParaRPr sz="1800"/>
          </a:p>
        </p:txBody>
      </p:sp>
      <p:sp>
        <p:nvSpPr>
          <p:cNvPr id="188" name="Google Shape;188;p19"/>
          <p:cNvSpPr/>
          <p:nvPr/>
        </p:nvSpPr>
        <p:spPr>
          <a:xfrm>
            <a:off x="3170550" y="2871050"/>
            <a:ext cx="385500" cy="332400"/>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19"/>
          <p:cNvSpPr/>
          <p:nvPr/>
        </p:nvSpPr>
        <p:spPr>
          <a:xfrm rot="-7421404">
            <a:off x="3670526" y="3170584"/>
            <a:ext cx="208761" cy="236136"/>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19"/>
          <p:cNvSpPr txBox="1"/>
          <p:nvPr/>
        </p:nvSpPr>
        <p:spPr>
          <a:xfrm>
            <a:off x="3602963" y="3002275"/>
            <a:ext cx="501600" cy="45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t>𝜎</a:t>
            </a:r>
            <a:r>
              <a:rPr baseline="-25000" lang="en" sz="1800"/>
              <a:t>t</a:t>
            </a:r>
            <a:endParaRPr baseline="-25000" sz="1800"/>
          </a:p>
        </p:txBody>
      </p:sp>
      <p:sp>
        <p:nvSpPr>
          <p:cNvPr id="191" name="Google Shape;191;p19"/>
          <p:cNvSpPr/>
          <p:nvPr/>
        </p:nvSpPr>
        <p:spPr>
          <a:xfrm>
            <a:off x="3618927" y="3136100"/>
            <a:ext cx="385500" cy="305100"/>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9"/>
          <p:cNvSpPr/>
          <p:nvPr/>
        </p:nvSpPr>
        <p:spPr>
          <a:xfrm rot="2364593">
            <a:off x="3538258" y="1790158"/>
            <a:ext cx="411584" cy="355733"/>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19"/>
          <p:cNvSpPr txBox="1"/>
          <p:nvPr/>
        </p:nvSpPr>
        <p:spPr>
          <a:xfrm>
            <a:off x="3305603" y="1576525"/>
            <a:ext cx="876900" cy="49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Times New Roman"/>
                <a:ea typeface="Times New Roman"/>
                <a:cs typeface="Times New Roman"/>
                <a:sym typeface="Times New Roman"/>
              </a:rPr>
              <a:t>(1-p)</a:t>
            </a:r>
            <a:r>
              <a:rPr lang="en" sz="1800"/>
              <a:t>𝜆</a:t>
            </a:r>
            <a:endParaRPr sz="1800"/>
          </a:p>
        </p:txBody>
      </p:sp>
      <p:sp>
        <p:nvSpPr>
          <p:cNvPr id="194" name="Google Shape;194;p19"/>
          <p:cNvSpPr/>
          <p:nvPr/>
        </p:nvSpPr>
        <p:spPr>
          <a:xfrm>
            <a:off x="3402048" y="1670875"/>
            <a:ext cx="543900" cy="305100"/>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19"/>
          <p:cNvSpPr/>
          <p:nvPr/>
        </p:nvSpPr>
        <p:spPr>
          <a:xfrm>
            <a:off x="4955175" y="2448175"/>
            <a:ext cx="85800" cy="3051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9"/>
          <p:cNvSpPr txBox="1"/>
          <p:nvPr/>
        </p:nvSpPr>
        <p:spPr>
          <a:xfrm>
            <a:off x="4842425" y="2345250"/>
            <a:ext cx="273300" cy="45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t>𝜏</a:t>
            </a:r>
            <a:endParaRPr sz="1800"/>
          </a:p>
        </p:txBody>
      </p:sp>
      <p:sp>
        <p:nvSpPr>
          <p:cNvPr id="197" name="Google Shape;197;p19"/>
          <p:cNvSpPr/>
          <p:nvPr/>
        </p:nvSpPr>
        <p:spPr>
          <a:xfrm>
            <a:off x="4842413" y="2501150"/>
            <a:ext cx="273300" cy="236100"/>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19"/>
          <p:cNvSpPr/>
          <p:nvPr/>
        </p:nvSpPr>
        <p:spPr>
          <a:xfrm flipH="1">
            <a:off x="4149438" y="3365425"/>
            <a:ext cx="180000" cy="3849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19"/>
          <p:cNvSpPr txBox="1"/>
          <p:nvPr/>
        </p:nvSpPr>
        <p:spPr>
          <a:xfrm>
            <a:off x="4104575" y="3348950"/>
            <a:ext cx="453000" cy="49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t>θ</a:t>
            </a:r>
            <a:endParaRPr sz="1800"/>
          </a:p>
        </p:txBody>
      </p:sp>
      <p:sp>
        <p:nvSpPr>
          <p:cNvPr id="200" name="Google Shape;200;p19"/>
          <p:cNvSpPr/>
          <p:nvPr/>
        </p:nvSpPr>
        <p:spPr>
          <a:xfrm>
            <a:off x="4083450" y="3391675"/>
            <a:ext cx="312000" cy="332400"/>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19"/>
          <p:cNvSpPr/>
          <p:nvPr/>
        </p:nvSpPr>
        <p:spPr>
          <a:xfrm>
            <a:off x="2627425" y="1179775"/>
            <a:ext cx="543000" cy="493800"/>
          </a:xfrm>
          <a:prstGeom prst="roundRect">
            <a:avLst>
              <a:gd fmla="val 16667" name="adj"/>
            </a:avLst>
          </a:prstGeom>
          <a:solidFill>
            <a:srgbClr val="FFCD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19"/>
          <p:cNvSpPr/>
          <p:nvPr/>
        </p:nvSpPr>
        <p:spPr>
          <a:xfrm>
            <a:off x="1442200" y="2333950"/>
            <a:ext cx="501600" cy="536100"/>
          </a:xfrm>
          <a:prstGeom prst="roundRect">
            <a:avLst>
              <a:gd fmla="val 16667" name="adj"/>
            </a:avLst>
          </a:prstGeom>
          <a:solidFill>
            <a:srgbClr val="FFCD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19"/>
          <p:cNvSpPr/>
          <p:nvPr/>
        </p:nvSpPr>
        <p:spPr>
          <a:xfrm>
            <a:off x="2663150" y="3586375"/>
            <a:ext cx="501600" cy="493800"/>
          </a:xfrm>
          <a:prstGeom prst="roundRect">
            <a:avLst>
              <a:gd fmla="val 16667" name="adj"/>
            </a:avLst>
          </a:prstGeom>
          <a:solidFill>
            <a:srgbClr val="FFCD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19"/>
          <p:cNvSpPr/>
          <p:nvPr/>
        </p:nvSpPr>
        <p:spPr>
          <a:xfrm>
            <a:off x="3863900" y="2356325"/>
            <a:ext cx="501600" cy="536100"/>
          </a:xfrm>
          <a:prstGeom prst="roundRect">
            <a:avLst>
              <a:gd fmla="val 16667" name="adj"/>
            </a:avLst>
          </a:prstGeom>
          <a:solidFill>
            <a:srgbClr val="FFCD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19"/>
          <p:cNvSpPr txBox="1"/>
          <p:nvPr/>
        </p:nvSpPr>
        <p:spPr>
          <a:xfrm>
            <a:off x="2665350" y="1145125"/>
            <a:ext cx="453000" cy="493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200"/>
              <a:t>S</a:t>
            </a:r>
            <a:endParaRPr sz="2200"/>
          </a:p>
        </p:txBody>
      </p:sp>
      <p:sp>
        <p:nvSpPr>
          <p:cNvPr id="206" name="Google Shape;206;p19"/>
          <p:cNvSpPr txBox="1"/>
          <p:nvPr/>
        </p:nvSpPr>
        <p:spPr>
          <a:xfrm>
            <a:off x="1482100" y="2388450"/>
            <a:ext cx="404700" cy="453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200"/>
              <a:t>E</a:t>
            </a:r>
            <a:endParaRPr sz="2200"/>
          </a:p>
        </p:txBody>
      </p:sp>
      <p:sp>
        <p:nvSpPr>
          <p:cNvPr id="207" name="Google Shape;207;p19"/>
          <p:cNvSpPr txBox="1"/>
          <p:nvPr/>
        </p:nvSpPr>
        <p:spPr>
          <a:xfrm>
            <a:off x="3896874" y="2372275"/>
            <a:ext cx="453000" cy="493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200"/>
              <a:t>I</a:t>
            </a:r>
            <a:endParaRPr sz="2200"/>
          </a:p>
        </p:txBody>
      </p:sp>
      <p:pic>
        <p:nvPicPr>
          <p:cNvPr id="208" name="Google Shape;208;p19"/>
          <p:cNvPicPr preferRelativeResize="0"/>
          <p:nvPr/>
        </p:nvPicPr>
        <p:blipFill>
          <a:blip r:embed="rId4">
            <a:alphaModFix/>
          </a:blip>
          <a:stretch>
            <a:fillRect/>
          </a:stretch>
        </p:blipFill>
        <p:spPr>
          <a:xfrm>
            <a:off x="3966650" y="1412581"/>
            <a:ext cx="296100" cy="331632"/>
          </a:xfrm>
          <a:prstGeom prst="rect">
            <a:avLst/>
          </a:prstGeom>
          <a:noFill/>
          <a:ln>
            <a:noFill/>
          </a:ln>
        </p:spPr>
      </p:pic>
      <p:sp>
        <p:nvSpPr>
          <p:cNvPr id="209" name="Google Shape;209;p19"/>
          <p:cNvSpPr txBox="1"/>
          <p:nvPr/>
        </p:nvSpPr>
        <p:spPr>
          <a:xfrm>
            <a:off x="2707100" y="3582875"/>
            <a:ext cx="453000" cy="453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200"/>
              <a:t>R</a:t>
            </a:r>
            <a:endParaRPr sz="2200"/>
          </a:p>
        </p:txBody>
      </p:sp>
      <p:sp>
        <p:nvSpPr>
          <p:cNvPr id="210" name="Google Shape;210;p19"/>
          <p:cNvSpPr/>
          <p:nvPr/>
        </p:nvSpPr>
        <p:spPr>
          <a:xfrm>
            <a:off x="682650" y="2530550"/>
            <a:ext cx="180000" cy="2910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11" name="Google Shape;211;p19"/>
          <p:cNvPicPr preferRelativeResize="0"/>
          <p:nvPr/>
        </p:nvPicPr>
        <p:blipFill>
          <a:blip r:embed="rId5">
            <a:alphaModFix/>
          </a:blip>
          <a:stretch>
            <a:fillRect/>
          </a:stretch>
        </p:blipFill>
        <p:spPr>
          <a:xfrm>
            <a:off x="569627" y="2449125"/>
            <a:ext cx="296100" cy="331640"/>
          </a:xfrm>
          <a:prstGeom prst="rect">
            <a:avLst/>
          </a:prstGeom>
          <a:noFill/>
          <a:ln>
            <a:noFill/>
          </a:ln>
        </p:spPr>
      </p:pic>
      <p:sp>
        <p:nvSpPr>
          <p:cNvPr id="212" name="Google Shape;212;p19"/>
          <p:cNvSpPr/>
          <p:nvPr/>
        </p:nvSpPr>
        <p:spPr>
          <a:xfrm>
            <a:off x="329575" y="2520075"/>
            <a:ext cx="302400" cy="332400"/>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19"/>
          <p:cNvSpPr/>
          <p:nvPr/>
        </p:nvSpPr>
        <p:spPr>
          <a:xfrm>
            <a:off x="547475" y="2471925"/>
            <a:ext cx="302400" cy="332400"/>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19"/>
          <p:cNvSpPr/>
          <p:nvPr/>
        </p:nvSpPr>
        <p:spPr>
          <a:xfrm>
            <a:off x="3935163" y="1450350"/>
            <a:ext cx="404700" cy="273300"/>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
                                        </p:tgtEl>
                                        <p:attrNameLst>
                                          <p:attrName>style.visibility</p:attrName>
                                        </p:attrNameLst>
                                      </p:cBhvr>
                                      <p:to>
                                        <p:strVal val="visible"/>
                                      </p:to>
                                    </p:set>
                                    <p:animEffect filter="fade" transition="in">
                                      <p:cBhvr>
                                        <p:cTn dur="1000"/>
                                        <p:tgtEl>
                                          <p:spTgt spid="144"/>
                                        </p:tgtEl>
                                      </p:cBhvr>
                                    </p:animEffect>
                                  </p:childTnLst>
                                </p:cTn>
                              </p:par>
                              <p:par>
                                <p:cTn fill="hold" nodeType="withEffect" presetClass="exit" presetID="10" presetSubtype="0">
                                  <p:stCondLst>
                                    <p:cond delay="0"/>
                                  </p:stCondLst>
                                  <p:childTnLst>
                                    <p:animEffect filter="fade" transition="out">
                                      <p:cBhvr>
                                        <p:cTn dur="1000"/>
                                        <p:tgtEl>
                                          <p:spTgt spid="147"/>
                                        </p:tgtEl>
                                      </p:cBhvr>
                                    </p:animEffect>
                                    <p:set>
                                      <p:cBhvr>
                                        <p:cTn dur="1" fill="hold">
                                          <p:stCondLst>
                                            <p:cond delay="1000"/>
                                          </p:stCondLst>
                                        </p:cTn>
                                        <p:tgtEl>
                                          <p:spTgt spid="147"/>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148"/>
                                        </p:tgtEl>
                                      </p:cBhvr>
                                    </p:animEffect>
                                    <p:set>
                                      <p:cBhvr>
                                        <p:cTn dur="1" fill="hold">
                                          <p:stCondLst>
                                            <p:cond delay="1000"/>
                                          </p:stCondLst>
                                        </p:cTn>
                                        <p:tgtEl>
                                          <p:spTgt spid="14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144"/>
                                        </p:tgtEl>
                                      </p:cBhvr>
                                    </p:animEffect>
                                    <p:set>
                                      <p:cBhvr>
                                        <p:cTn dur="1" fill="hold">
                                          <p:stCondLst>
                                            <p:cond delay="1000"/>
                                          </p:stCondLst>
                                        </p:cTn>
                                        <p:tgtEl>
                                          <p:spTgt spid="144"/>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175"/>
                                        </p:tgtEl>
                                        <p:attrNameLst>
                                          <p:attrName>style.visibility</p:attrName>
                                        </p:attrNameLst>
                                      </p:cBhvr>
                                      <p:to>
                                        <p:strVal val="visible"/>
                                      </p:to>
                                    </p:set>
                                    <p:animEffect filter="fade" transition="in">
                                      <p:cBhvr>
                                        <p:cTn dur="1000"/>
                                        <p:tgtEl>
                                          <p:spTgt spid="175"/>
                                        </p:tgtEl>
                                      </p:cBhvr>
                                    </p:animEffect>
                                  </p:childTnLst>
                                </p:cTn>
                              </p:par>
                              <p:par>
                                <p:cTn fill="hold" nodeType="withEffect" presetClass="entr" presetID="10" presetSubtype="0">
                                  <p:stCondLst>
                                    <p:cond delay="0"/>
                                  </p:stCondLst>
                                  <p:childTnLst>
                                    <p:set>
                                      <p:cBhvr>
                                        <p:cTn dur="1" fill="hold">
                                          <p:stCondLst>
                                            <p:cond delay="0"/>
                                          </p:stCondLst>
                                        </p:cTn>
                                        <p:tgtEl>
                                          <p:spTgt spid="194"/>
                                        </p:tgtEl>
                                        <p:attrNameLst>
                                          <p:attrName>style.visibility</p:attrName>
                                        </p:attrNameLst>
                                      </p:cBhvr>
                                      <p:to>
                                        <p:strVal val="visible"/>
                                      </p:to>
                                    </p:set>
                                    <p:animEffect filter="fade" transition="in">
                                      <p:cBhvr>
                                        <p:cTn dur="1000"/>
                                        <p:tgtEl>
                                          <p:spTgt spid="194"/>
                                        </p:tgtEl>
                                      </p:cBhvr>
                                    </p:animEffect>
                                  </p:childTnLst>
                                </p:cTn>
                              </p:par>
                              <p:par>
                                <p:cTn fill="hold" nodeType="withEffect" presetClass="exit" presetID="10" presetSubtype="0">
                                  <p:stCondLst>
                                    <p:cond delay="0"/>
                                  </p:stCondLst>
                                  <p:childTnLst>
                                    <p:animEffect filter="fade" transition="out">
                                      <p:cBhvr>
                                        <p:cTn dur="1000"/>
                                        <p:tgtEl>
                                          <p:spTgt spid="149"/>
                                        </p:tgtEl>
                                      </p:cBhvr>
                                    </p:animEffect>
                                    <p:set>
                                      <p:cBhvr>
                                        <p:cTn dur="1" fill="hold">
                                          <p:stCondLst>
                                            <p:cond delay="1000"/>
                                          </p:stCondLst>
                                        </p:cTn>
                                        <p:tgtEl>
                                          <p:spTgt spid="149"/>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150"/>
                                        </p:tgtEl>
                                      </p:cBhvr>
                                    </p:animEffect>
                                    <p:set>
                                      <p:cBhvr>
                                        <p:cTn dur="1" fill="hold">
                                          <p:stCondLst>
                                            <p:cond delay="1000"/>
                                          </p:stCondLst>
                                        </p:cTn>
                                        <p:tgtEl>
                                          <p:spTgt spid="150"/>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151"/>
                                        </p:tgtEl>
                                      </p:cBhvr>
                                    </p:animEffect>
                                    <p:set>
                                      <p:cBhvr>
                                        <p:cTn dur="1" fill="hold">
                                          <p:stCondLst>
                                            <p:cond delay="1000"/>
                                          </p:stCondLst>
                                        </p:cTn>
                                        <p:tgtEl>
                                          <p:spTgt spid="151"/>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152"/>
                                        </p:tgtEl>
                                      </p:cBhvr>
                                    </p:animEffect>
                                    <p:set>
                                      <p:cBhvr>
                                        <p:cTn dur="1" fill="hold">
                                          <p:stCondLst>
                                            <p:cond delay="1000"/>
                                          </p:stCondLst>
                                        </p:cTn>
                                        <p:tgtEl>
                                          <p:spTgt spid="15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175"/>
                                        </p:tgtEl>
                                      </p:cBhvr>
                                    </p:animEffect>
                                    <p:set>
                                      <p:cBhvr>
                                        <p:cTn dur="1" fill="hold">
                                          <p:stCondLst>
                                            <p:cond delay="1000"/>
                                          </p:stCondLst>
                                        </p:cTn>
                                        <p:tgtEl>
                                          <p:spTgt spid="175"/>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188"/>
                                        </p:tgtEl>
                                        <p:attrNameLst>
                                          <p:attrName>style.visibility</p:attrName>
                                        </p:attrNameLst>
                                      </p:cBhvr>
                                      <p:to>
                                        <p:strVal val="visible"/>
                                      </p:to>
                                    </p:set>
                                    <p:animEffect filter="fade" transition="in">
                                      <p:cBhvr>
                                        <p:cTn dur="1000"/>
                                        <p:tgtEl>
                                          <p:spTgt spid="188"/>
                                        </p:tgtEl>
                                      </p:cBhvr>
                                    </p:animEffect>
                                  </p:childTnLst>
                                </p:cTn>
                              </p:par>
                              <p:par>
                                <p:cTn fill="hold" nodeType="withEffect" presetClass="exit" presetID="10" presetSubtype="0">
                                  <p:stCondLst>
                                    <p:cond delay="0"/>
                                  </p:stCondLst>
                                  <p:childTnLst>
                                    <p:animEffect filter="fade" transition="out">
                                      <p:cBhvr>
                                        <p:cTn dur="1000"/>
                                        <p:tgtEl>
                                          <p:spTgt spid="194"/>
                                        </p:tgtEl>
                                      </p:cBhvr>
                                    </p:animEffect>
                                    <p:set>
                                      <p:cBhvr>
                                        <p:cTn dur="1" fill="hold">
                                          <p:stCondLst>
                                            <p:cond delay="1000"/>
                                          </p:stCondLst>
                                        </p:cTn>
                                        <p:tgtEl>
                                          <p:spTgt spid="194"/>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153"/>
                                        </p:tgtEl>
                                      </p:cBhvr>
                                    </p:animEffect>
                                    <p:set>
                                      <p:cBhvr>
                                        <p:cTn dur="1" fill="hold">
                                          <p:stCondLst>
                                            <p:cond delay="1000"/>
                                          </p:stCondLst>
                                        </p:cTn>
                                        <p:tgtEl>
                                          <p:spTgt spid="153"/>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154"/>
                                        </p:tgtEl>
                                      </p:cBhvr>
                                    </p:animEffect>
                                    <p:set>
                                      <p:cBhvr>
                                        <p:cTn dur="1" fill="hold">
                                          <p:stCondLst>
                                            <p:cond delay="1000"/>
                                          </p:stCondLst>
                                        </p:cTn>
                                        <p:tgtEl>
                                          <p:spTgt spid="15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9"/>
                                        </p:tgtEl>
                                        <p:attrNameLst>
                                          <p:attrName>style.visibility</p:attrName>
                                        </p:attrNameLst>
                                      </p:cBhvr>
                                      <p:to>
                                        <p:strVal val="visible"/>
                                      </p:to>
                                    </p:set>
                                    <p:animEffect filter="fade" transition="in">
                                      <p:cBhvr>
                                        <p:cTn dur="1000"/>
                                        <p:tgtEl>
                                          <p:spTgt spid="179"/>
                                        </p:tgtEl>
                                      </p:cBhvr>
                                    </p:animEffect>
                                  </p:childTnLst>
                                </p:cTn>
                              </p:par>
                              <p:par>
                                <p:cTn fill="hold" nodeType="withEffect" presetClass="entr" presetID="10" presetSubtype="0">
                                  <p:stCondLst>
                                    <p:cond delay="0"/>
                                  </p:stCondLst>
                                  <p:childTnLst>
                                    <p:set>
                                      <p:cBhvr>
                                        <p:cTn dur="1" fill="hold">
                                          <p:stCondLst>
                                            <p:cond delay="0"/>
                                          </p:stCondLst>
                                        </p:cTn>
                                        <p:tgtEl>
                                          <p:spTgt spid="214"/>
                                        </p:tgtEl>
                                        <p:attrNameLst>
                                          <p:attrName>style.visibility</p:attrName>
                                        </p:attrNameLst>
                                      </p:cBhvr>
                                      <p:to>
                                        <p:strVal val="visible"/>
                                      </p:to>
                                    </p:set>
                                    <p:animEffect filter="fade" transition="in">
                                      <p:cBhvr>
                                        <p:cTn dur="1000"/>
                                        <p:tgtEl>
                                          <p:spTgt spid="214"/>
                                        </p:tgtEl>
                                      </p:cBhvr>
                                    </p:animEffect>
                                  </p:childTnLst>
                                </p:cTn>
                              </p:par>
                              <p:par>
                                <p:cTn fill="hold" nodeType="withEffect" presetClass="entr" presetID="10" presetSubtype="0">
                                  <p:stCondLst>
                                    <p:cond delay="0"/>
                                  </p:stCondLst>
                                  <p:childTnLst>
                                    <p:set>
                                      <p:cBhvr>
                                        <p:cTn dur="1" fill="hold">
                                          <p:stCondLst>
                                            <p:cond delay="0"/>
                                          </p:stCondLst>
                                        </p:cTn>
                                        <p:tgtEl>
                                          <p:spTgt spid="213"/>
                                        </p:tgtEl>
                                        <p:attrNameLst>
                                          <p:attrName>style.visibility</p:attrName>
                                        </p:attrNameLst>
                                      </p:cBhvr>
                                      <p:to>
                                        <p:strVal val="visible"/>
                                      </p:to>
                                    </p:set>
                                    <p:animEffect filter="fade" transition="in">
                                      <p:cBhvr>
                                        <p:cTn dur="1000"/>
                                        <p:tgtEl>
                                          <p:spTgt spid="213"/>
                                        </p:tgtEl>
                                      </p:cBhvr>
                                    </p:animEffect>
                                  </p:childTnLst>
                                </p:cTn>
                              </p:par>
                              <p:par>
                                <p:cTn fill="hold" nodeType="withEffect" presetClass="exit" presetID="10" presetSubtype="0">
                                  <p:stCondLst>
                                    <p:cond delay="0"/>
                                  </p:stCondLst>
                                  <p:childTnLst>
                                    <p:animEffect filter="fade" transition="out">
                                      <p:cBhvr>
                                        <p:cTn dur="1000"/>
                                        <p:tgtEl>
                                          <p:spTgt spid="188"/>
                                        </p:tgtEl>
                                      </p:cBhvr>
                                    </p:animEffect>
                                    <p:set>
                                      <p:cBhvr>
                                        <p:cTn dur="1" fill="hold">
                                          <p:stCondLst>
                                            <p:cond delay="1000"/>
                                          </p:stCondLst>
                                        </p:cTn>
                                        <p:tgtEl>
                                          <p:spTgt spid="188"/>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172"/>
                                        </p:tgtEl>
                                        <p:attrNameLst>
                                          <p:attrName>style.visibility</p:attrName>
                                        </p:attrNameLst>
                                      </p:cBhvr>
                                      <p:to>
                                        <p:strVal val="visible"/>
                                      </p:to>
                                    </p:set>
                                    <p:animEffect filter="fade" transition="in">
                                      <p:cBhvr>
                                        <p:cTn dur="1000"/>
                                        <p:tgtEl>
                                          <p:spTgt spid="172"/>
                                        </p:tgtEl>
                                      </p:cBhvr>
                                    </p:animEffect>
                                  </p:childTnLst>
                                </p:cTn>
                              </p:par>
                              <p:par>
                                <p:cTn fill="hold" nodeType="withEffect" presetClass="exit" presetID="10" presetSubtype="0">
                                  <p:stCondLst>
                                    <p:cond delay="0"/>
                                  </p:stCondLst>
                                  <p:childTnLst>
                                    <p:animEffect filter="fade" transition="out">
                                      <p:cBhvr>
                                        <p:cTn dur="1000"/>
                                        <p:tgtEl>
                                          <p:spTgt spid="155"/>
                                        </p:tgtEl>
                                      </p:cBhvr>
                                    </p:animEffect>
                                    <p:set>
                                      <p:cBhvr>
                                        <p:cTn dur="1" fill="hold">
                                          <p:stCondLst>
                                            <p:cond delay="1000"/>
                                          </p:stCondLst>
                                        </p:cTn>
                                        <p:tgtEl>
                                          <p:spTgt spid="155"/>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156"/>
                                        </p:tgtEl>
                                      </p:cBhvr>
                                    </p:animEffect>
                                    <p:set>
                                      <p:cBhvr>
                                        <p:cTn dur="1" fill="hold">
                                          <p:stCondLst>
                                            <p:cond delay="1000"/>
                                          </p:stCondLst>
                                        </p:cTn>
                                        <p:tgtEl>
                                          <p:spTgt spid="15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179"/>
                                        </p:tgtEl>
                                      </p:cBhvr>
                                    </p:animEffect>
                                    <p:set>
                                      <p:cBhvr>
                                        <p:cTn dur="1" fill="hold">
                                          <p:stCondLst>
                                            <p:cond delay="1000"/>
                                          </p:stCondLst>
                                        </p:cTn>
                                        <p:tgtEl>
                                          <p:spTgt spid="179"/>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185"/>
                                        </p:tgtEl>
                                        <p:attrNameLst>
                                          <p:attrName>style.visibility</p:attrName>
                                        </p:attrNameLst>
                                      </p:cBhvr>
                                      <p:to>
                                        <p:strVal val="visible"/>
                                      </p:to>
                                    </p:set>
                                    <p:animEffect filter="fade" transition="in">
                                      <p:cBhvr>
                                        <p:cTn dur="1000"/>
                                        <p:tgtEl>
                                          <p:spTgt spid="185"/>
                                        </p:tgtEl>
                                      </p:cBhvr>
                                    </p:animEffect>
                                  </p:childTnLst>
                                </p:cTn>
                              </p:par>
                              <p:par>
                                <p:cTn fill="hold" nodeType="withEffect" presetClass="exit" presetID="10" presetSubtype="0">
                                  <p:stCondLst>
                                    <p:cond delay="0"/>
                                  </p:stCondLst>
                                  <p:childTnLst>
                                    <p:animEffect filter="fade" transition="out">
                                      <p:cBhvr>
                                        <p:cTn dur="1000"/>
                                        <p:tgtEl>
                                          <p:spTgt spid="214"/>
                                        </p:tgtEl>
                                      </p:cBhvr>
                                    </p:animEffect>
                                    <p:set>
                                      <p:cBhvr>
                                        <p:cTn dur="1" fill="hold">
                                          <p:stCondLst>
                                            <p:cond delay="1000"/>
                                          </p:stCondLst>
                                        </p:cTn>
                                        <p:tgtEl>
                                          <p:spTgt spid="214"/>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213"/>
                                        </p:tgtEl>
                                      </p:cBhvr>
                                    </p:animEffect>
                                    <p:set>
                                      <p:cBhvr>
                                        <p:cTn dur="1" fill="hold">
                                          <p:stCondLst>
                                            <p:cond delay="1000"/>
                                          </p:stCondLst>
                                        </p:cTn>
                                        <p:tgtEl>
                                          <p:spTgt spid="213"/>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172"/>
                                        </p:tgtEl>
                                      </p:cBhvr>
                                    </p:animEffect>
                                    <p:set>
                                      <p:cBhvr>
                                        <p:cTn dur="1" fill="hold">
                                          <p:stCondLst>
                                            <p:cond delay="1000"/>
                                          </p:stCondLst>
                                        </p:cTn>
                                        <p:tgtEl>
                                          <p:spTgt spid="172"/>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158"/>
                                        </p:tgtEl>
                                      </p:cBhvr>
                                    </p:animEffect>
                                    <p:set>
                                      <p:cBhvr>
                                        <p:cTn dur="1" fill="hold">
                                          <p:stCondLst>
                                            <p:cond delay="1000"/>
                                          </p:stCondLst>
                                        </p:cTn>
                                        <p:tgtEl>
                                          <p:spTgt spid="158"/>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157"/>
                                        </p:tgtEl>
                                      </p:cBhvr>
                                    </p:animEffect>
                                    <p:set>
                                      <p:cBhvr>
                                        <p:cTn dur="1" fill="hold">
                                          <p:stCondLst>
                                            <p:cond delay="1000"/>
                                          </p:stCondLst>
                                        </p:cTn>
                                        <p:tgtEl>
                                          <p:spTgt spid="15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185"/>
                                        </p:tgtEl>
                                      </p:cBhvr>
                                    </p:animEffect>
                                    <p:set>
                                      <p:cBhvr>
                                        <p:cTn dur="1" fill="hold">
                                          <p:stCondLst>
                                            <p:cond delay="1000"/>
                                          </p:stCondLst>
                                        </p:cTn>
                                        <p:tgtEl>
                                          <p:spTgt spid="185"/>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197"/>
                                        </p:tgtEl>
                                        <p:attrNameLst>
                                          <p:attrName>style.visibility</p:attrName>
                                        </p:attrNameLst>
                                      </p:cBhvr>
                                      <p:to>
                                        <p:strVal val="visible"/>
                                      </p:to>
                                    </p:set>
                                    <p:animEffect filter="fade" transition="in">
                                      <p:cBhvr>
                                        <p:cTn dur="1000"/>
                                        <p:tgtEl>
                                          <p:spTgt spid="197"/>
                                        </p:tgtEl>
                                      </p:cBhvr>
                                    </p:animEffect>
                                  </p:childTnLst>
                                </p:cTn>
                              </p:par>
                              <p:par>
                                <p:cTn fill="hold" nodeType="withEffect" presetClass="exit" presetID="10" presetSubtype="0">
                                  <p:stCondLst>
                                    <p:cond delay="0"/>
                                  </p:stCondLst>
                                  <p:childTnLst>
                                    <p:animEffect filter="fade" transition="out">
                                      <p:cBhvr>
                                        <p:cTn dur="1000"/>
                                        <p:tgtEl>
                                          <p:spTgt spid="159"/>
                                        </p:tgtEl>
                                      </p:cBhvr>
                                    </p:animEffect>
                                    <p:set>
                                      <p:cBhvr>
                                        <p:cTn dur="1" fill="hold">
                                          <p:stCondLst>
                                            <p:cond delay="1000"/>
                                          </p:stCondLst>
                                        </p:cTn>
                                        <p:tgtEl>
                                          <p:spTgt spid="159"/>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160"/>
                                        </p:tgtEl>
                                      </p:cBhvr>
                                    </p:animEffect>
                                    <p:set>
                                      <p:cBhvr>
                                        <p:cTn dur="1" fill="hold">
                                          <p:stCondLst>
                                            <p:cond delay="1000"/>
                                          </p:stCondLst>
                                        </p:cTn>
                                        <p:tgtEl>
                                          <p:spTgt spid="16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197"/>
                                        </p:tgtEl>
                                      </p:cBhvr>
                                    </p:animEffect>
                                    <p:set>
                                      <p:cBhvr>
                                        <p:cTn dur="1" fill="hold">
                                          <p:stCondLst>
                                            <p:cond delay="1000"/>
                                          </p:stCondLst>
                                        </p:cTn>
                                        <p:tgtEl>
                                          <p:spTgt spid="197"/>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200"/>
                                        </p:tgtEl>
                                        <p:attrNameLst>
                                          <p:attrName>style.visibility</p:attrName>
                                        </p:attrNameLst>
                                      </p:cBhvr>
                                      <p:to>
                                        <p:strVal val="visible"/>
                                      </p:to>
                                    </p:set>
                                    <p:animEffect filter="fade" transition="in">
                                      <p:cBhvr>
                                        <p:cTn dur="1000"/>
                                        <p:tgtEl>
                                          <p:spTgt spid="200"/>
                                        </p:tgtEl>
                                      </p:cBhvr>
                                    </p:animEffect>
                                  </p:childTnLst>
                                </p:cTn>
                              </p:par>
                              <p:par>
                                <p:cTn fill="hold" nodeType="withEffect" presetClass="exit" presetID="10" presetSubtype="0">
                                  <p:stCondLst>
                                    <p:cond delay="0"/>
                                  </p:stCondLst>
                                  <p:childTnLst>
                                    <p:animEffect filter="fade" transition="out">
                                      <p:cBhvr>
                                        <p:cTn dur="1000"/>
                                        <p:tgtEl>
                                          <p:spTgt spid="161"/>
                                        </p:tgtEl>
                                      </p:cBhvr>
                                    </p:animEffect>
                                    <p:set>
                                      <p:cBhvr>
                                        <p:cTn dur="1" fill="hold">
                                          <p:stCondLst>
                                            <p:cond delay="1000"/>
                                          </p:stCondLst>
                                        </p:cTn>
                                        <p:tgtEl>
                                          <p:spTgt spid="161"/>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162"/>
                                        </p:tgtEl>
                                      </p:cBhvr>
                                    </p:animEffect>
                                    <p:set>
                                      <p:cBhvr>
                                        <p:cTn dur="1" fill="hold">
                                          <p:stCondLst>
                                            <p:cond delay="1000"/>
                                          </p:stCondLst>
                                        </p:cTn>
                                        <p:tgtEl>
                                          <p:spTgt spid="16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2"/>
                                        </p:tgtEl>
                                        <p:attrNameLst>
                                          <p:attrName>style.visibility</p:attrName>
                                        </p:attrNameLst>
                                      </p:cBhvr>
                                      <p:to>
                                        <p:strVal val="visible"/>
                                      </p:to>
                                    </p:set>
                                    <p:animEffect filter="fade" transition="in">
                                      <p:cBhvr>
                                        <p:cTn dur="1000"/>
                                        <p:tgtEl>
                                          <p:spTgt spid="212"/>
                                        </p:tgtEl>
                                      </p:cBhvr>
                                    </p:animEffect>
                                  </p:childTnLst>
                                </p:cTn>
                              </p:par>
                              <p:par>
                                <p:cTn fill="hold" nodeType="withEffect" presetClass="exit" presetID="10" presetSubtype="0">
                                  <p:stCondLst>
                                    <p:cond delay="0"/>
                                  </p:stCondLst>
                                  <p:childTnLst>
                                    <p:animEffect filter="fade" transition="out">
                                      <p:cBhvr>
                                        <p:cTn dur="1000"/>
                                        <p:tgtEl>
                                          <p:spTgt spid="200"/>
                                        </p:tgtEl>
                                      </p:cBhvr>
                                    </p:animEffect>
                                    <p:set>
                                      <p:cBhvr>
                                        <p:cTn dur="1" fill="hold">
                                          <p:stCondLst>
                                            <p:cond delay="1000"/>
                                          </p:stCondLst>
                                        </p:cTn>
                                        <p:tgtEl>
                                          <p:spTgt spid="200"/>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163"/>
                                        </p:tgtEl>
                                      </p:cBhvr>
                                    </p:animEffect>
                                    <p:set>
                                      <p:cBhvr>
                                        <p:cTn dur="1" fill="hold">
                                          <p:stCondLst>
                                            <p:cond delay="1000"/>
                                          </p:stCondLst>
                                        </p:cTn>
                                        <p:tgtEl>
                                          <p:spTgt spid="163"/>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164"/>
                                        </p:tgtEl>
                                      </p:cBhvr>
                                    </p:animEffect>
                                    <p:set>
                                      <p:cBhvr>
                                        <p:cTn dur="1" fill="hold">
                                          <p:stCondLst>
                                            <p:cond delay="1000"/>
                                          </p:stCondLst>
                                        </p:cTn>
                                        <p:tgtEl>
                                          <p:spTgt spid="16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212"/>
                                        </p:tgtEl>
                                      </p:cBhvr>
                                    </p:animEffect>
                                    <p:set>
                                      <p:cBhvr>
                                        <p:cTn dur="1" fill="hold">
                                          <p:stCondLst>
                                            <p:cond delay="1000"/>
                                          </p:stCondLst>
                                        </p:cTn>
                                        <p:tgtEl>
                                          <p:spTgt spid="212"/>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182"/>
                                        </p:tgtEl>
                                        <p:attrNameLst>
                                          <p:attrName>style.visibility</p:attrName>
                                        </p:attrNameLst>
                                      </p:cBhvr>
                                      <p:to>
                                        <p:strVal val="visible"/>
                                      </p:to>
                                    </p:set>
                                    <p:animEffect filter="fade" transition="in">
                                      <p:cBhvr>
                                        <p:cTn dur="1000"/>
                                        <p:tgtEl>
                                          <p:spTgt spid="182"/>
                                        </p:tgtEl>
                                      </p:cBhvr>
                                    </p:animEffect>
                                  </p:childTnLst>
                                </p:cTn>
                              </p:par>
                              <p:par>
                                <p:cTn fill="hold" nodeType="withEffect" presetClass="exit" presetID="10" presetSubtype="0">
                                  <p:stCondLst>
                                    <p:cond delay="0"/>
                                  </p:stCondLst>
                                  <p:childTnLst>
                                    <p:animEffect filter="fade" transition="out">
                                      <p:cBhvr>
                                        <p:cTn dur="1000"/>
                                        <p:tgtEl>
                                          <p:spTgt spid="167"/>
                                        </p:tgtEl>
                                      </p:cBhvr>
                                    </p:animEffect>
                                    <p:set>
                                      <p:cBhvr>
                                        <p:cTn dur="1" fill="hold">
                                          <p:stCondLst>
                                            <p:cond delay="1000"/>
                                          </p:stCondLst>
                                        </p:cTn>
                                        <p:tgtEl>
                                          <p:spTgt spid="167"/>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165"/>
                                        </p:tgtEl>
                                      </p:cBhvr>
                                    </p:animEffect>
                                    <p:set>
                                      <p:cBhvr>
                                        <p:cTn dur="1" fill="hold">
                                          <p:stCondLst>
                                            <p:cond delay="1000"/>
                                          </p:stCondLst>
                                        </p:cTn>
                                        <p:tgtEl>
                                          <p:spTgt spid="16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1"/>
                                        </p:tgtEl>
                                        <p:attrNameLst>
                                          <p:attrName>style.visibility</p:attrName>
                                        </p:attrNameLst>
                                      </p:cBhvr>
                                      <p:to>
                                        <p:strVal val="visible"/>
                                      </p:to>
                                    </p:set>
                                    <p:animEffect filter="fade" transition="in">
                                      <p:cBhvr>
                                        <p:cTn dur="1000"/>
                                        <p:tgtEl>
                                          <p:spTgt spid="191"/>
                                        </p:tgtEl>
                                      </p:cBhvr>
                                    </p:animEffect>
                                  </p:childTnLst>
                                </p:cTn>
                              </p:par>
                              <p:par>
                                <p:cTn fill="hold" nodeType="withEffect" presetClass="exit" presetID="10" presetSubtype="0">
                                  <p:stCondLst>
                                    <p:cond delay="0"/>
                                  </p:stCondLst>
                                  <p:childTnLst>
                                    <p:animEffect filter="fade" transition="out">
                                      <p:cBhvr>
                                        <p:cTn dur="1000"/>
                                        <p:tgtEl>
                                          <p:spTgt spid="182"/>
                                        </p:tgtEl>
                                      </p:cBhvr>
                                    </p:animEffect>
                                    <p:set>
                                      <p:cBhvr>
                                        <p:cTn dur="1" fill="hold">
                                          <p:stCondLst>
                                            <p:cond delay="1000"/>
                                          </p:stCondLst>
                                        </p:cTn>
                                        <p:tgtEl>
                                          <p:spTgt spid="182"/>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168"/>
                                        </p:tgtEl>
                                      </p:cBhvr>
                                    </p:animEffect>
                                    <p:set>
                                      <p:cBhvr>
                                        <p:cTn dur="1" fill="hold">
                                          <p:stCondLst>
                                            <p:cond delay="1000"/>
                                          </p:stCondLst>
                                        </p:cTn>
                                        <p:tgtEl>
                                          <p:spTgt spid="168"/>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166"/>
                                        </p:tgtEl>
                                      </p:cBhvr>
                                    </p:animEffect>
                                    <p:set>
                                      <p:cBhvr>
                                        <p:cTn dur="1" fill="hold">
                                          <p:stCondLst>
                                            <p:cond delay="1000"/>
                                          </p:stCondLst>
                                        </p:cTn>
                                        <p:tgtEl>
                                          <p:spTgt spid="166"/>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8" name="Shape 218"/>
        <p:cNvGrpSpPr/>
        <p:nvPr/>
      </p:nvGrpSpPr>
      <p:grpSpPr>
        <a:xfrm>
          <a:off x="0" y="0"/>
          <a:ext cx="0" cy="0"/>
          <a:chOff x="0" y="0"/>
          <a:chExt cx="0" cy="0"/>
        </a:xfrm>
      </p:grpSpPr>
      <p:sp>
        <p:nvSpPr>
          <p:cNvPr id="219" name="Google Shape;219;p20"/>
          <p:cNvSpPr txBox="1"/>
          <p:nvPr/>
        </p:nvSpPr>
        <p:spPr>
          <a:xfrm>
            <a:off x="5178850" y="1022225"/>
            <a:ext cx="1193100" cy="229800"/>
          </a:xfrm>
          <a:prstGeom prst="rect">
            <a:avLst/>
          </a:prstGeom>
          <a:solidFill>
            <a:srgbClr val="EFEFE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20"/>
          <p:cNvSpPr txBox="1"/>
          <p:nvPr>
            <p:ph type="title"/>
          </p:nvPr>
        </p:nvSpPr>
        <p:spPr>
          <a:xfrm>
            <a:off x="1381250" y="684125"/>
            <a:ext cx="4990800" cy="906000"/>
          </a:xfrm>
          <a:prstGeom prst="rect">
            <a:avLst/>
          </a:prstGeom>
          <a:ln cap="flat" cmpd="sng" w="9525">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3000"/>
              <a:t>System of Ordinary Differential Equations</a:t>
            </a:r>
            <a:endParaRPr sz="3000"/>
          </a:p>
        </p:txBody>
      </p:sp>
      <p:pic>
        <p:nvPicPr>
          <p:cNvPr id="221" name="Google Shape;221;p20"/>
          <p:cNvPicPr preferRelativeResize="0"/>
          <p:nvPr/>
        </p:nvPicPr>
        <p:blipFill>
          <a:blip r:embed="rId3">
            <a:alphaModFix/>
          </a:blip>
          <a:stretch>
            <a:fillRect/>
          </a:stretch>
        </p:blipFill>
        <p:spPr>
          <a:xfrm>
            <a:off x="296900" y="1742375"/>
            <a:ext cx="3550319" cy="684250"/>
          </a:xfrm>
          <a:prstGeom prst="rect">
            <a:avLst/>
          </a:prstGeom>
          <a:noFill/>
          <a:ln>
            <a:noFill/>
          </a:ln>
        </p:spPr>
      </p:pic>
      <p:pic>
        <p:nvPicPr>
          <p:cNvPr id="222" name="Google Shape;222;p20"/>
          <p:cNvPicPr preferRelativeResize="0"/>
          <p:nvPr/>
        </p:nvPicPr>
        <p:blipFill>
          <a:blip r:embed="rId4">
            <a:alphaModFix/>
          </a:blip>
          <a:stretch>
            <a:fillRect/>
          </a:stretch>
        </p:blipFill>
        <p:spPr>
          <a:xfrm>
            <a:off x="296900" y="2557825"/>
            <a:ext cx="3886030" cy="684250"/>
          </a:xfrm>
          <a:prstGeom prst="rect">
            <a:avLst/>
          </a:prstGeom>
          <a:noFill/>
          <a:ln>
            <a:noFill/>
          </a:ln>
        </p:spPr>
      </p:pic>
      <p:pic>
        <p:nvPicPr>
          <p:cNvPr id="223" name="Google Shape;223;p20"/>
          <p:cNvPicPr preferRelativeResize="0"/>
          <p:nvPr/>
        </p:nvPicPr>
        <p:blipFill>
          <a:blip r:embed="rId5">
            <a:alphaModFix/>
          </a:blip>
          <a:stretch>
            <a:fillRect/>
          </a:stretch>
        </p:blipFill>
        <p:spPr>
          <a:xfrm>
            <a:off x="296900" y="3383812"/>
            <a:ext cx="6642373" cy="684250"/>
          </a:xfrm>
          <a:prstGeom prst="rect">
            <a:avLst/>
          </a:prstGeom>
          <a:noFill/>
          <a:ln>
            <a:noFill/>
          </a:ln>
        </p:spPr>
      </p:pic>
      <p:pic>
        <p:nvPicPr>
          <p:cNvPr id="224" name="Google Shape;224;p20"/>
          <p:cNvPicPr preferRelativeResize="0"/>
          <p:nvPr/>
        </p:nvPicPr>
        <p:blipFill>
          <a:blip r:embed="rId6">
            <a:alphaModFix/>
          </a:blip>
          <a:stretch>
            <a:fillRect/>
          </a:stretch>
        </p:blipFill>
        <p:spPr>
          <a:xfrm>
            <a:off x="296900" y="4230825"/>
            <a:ext cx="5788277" cy="739225"/>
          </a:xfrm>
          <a:prstGeom prst="rect">
            <a:avLst/>
          </a:prstGeom>
          <a:noFill/>
          <a:ln>
            <a:noFill/>
          </a:ln>
        </p:spPr>
      </p:pic>
      <p:grpSp>
        <p:nvGrpSpPr>
          <p:cNvPr id="225" name="Google Shape;225;p20"/>
          <p:cNvGrpSpPr/>
          <p:nvPr/>
        </p:nvGrpSpPr>
        <p:grpSpPr>
          <a:xfrm>
            <a:off x="795825" y="922650"/>
            <a:ext cx="453000" cy="453000"/>
            <a:chOff x="795825" y="922650"/>
            <a:chExt cx="453000" cy="453000"/>
          </a:xfrm>
        </p:grpSpPr>
        <p:sp>
          <p:nvSpPr>
            <p:cNvPr id="226" name="Google Shape;226;p20"/>
            <p:cNvSpPr/>
            <p:nvPr/>
          </p:nvSpPr>
          <p:spPr>
            <a:xfrm>
              <a:off x="795825" y="922650"/>
              <a:ext cx="453000" cy="453000"/>
            </a:xfrm>
            <a:prstGeom prst="ellipse">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20"/>
            <p:cNvSpPr/>
            <p:nvPr/>
          </p:nvSpPr>
          <p:spPr>
            <a:xfrm>
              <a:off x="795825" y="922650"/>
              <a:ext cx="453000" cy="453000"/>
            </a:xfrm>
            <a:prstGeom prst="ellipse">
              <a:avLst/>
            </a:prstGeom>
            <a:solidFill>
              <a:srgbClr val="FFCD00">
                <a:alpha val="72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1"/>
                                        </p:tgtEl>
                                        <p:attrNameLst>
                                          <p:attrName>style.visibility</p:attrName>
                                        </p:attrNameLst>
                                      </p:cBhvr>
                                      <p:to>
                                        <p:strVal val="visible"/>
                                      </p:to>
                                    </p:set>
                                    <p:animEffect filter="fade" transition="in">
                                      <p:cBhvr>
                                        <p:cTn dur="1000"/>
                                        <p:tgtEl>
                                          <p:spTgt spid="22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2"/>
                                        </p:tgtEl>
                                        <p:attrNameLst>
                                          <p:attrName>style.visibility</p:attrName>
                                        </p:attrNameLst>
                                      </p:cBhvr>
                                      <p:to>
                                        <p:strVal val="visible"/>
                                      </p:to>
                                    </p:set>
                                    <p:animEffect filter="fade" transition="in">
                                      <p:cBhvr>
                                        <p:cTn dur="1000"/>
                                        <p:tgtEl>
                                          <p:spTgt spid="22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3"/>
                                        </p:tgtEl>
                                        <p:attrNameLst>
                                          <p:attrName>style.visibility</p:attrName>
                                        </p:attrNameLst>
                                      </p:cBhvr>
                                      <p:to>
                                        <p:strVal val="visible"/>
                                      </p:to>
                                    </p:set>
                                    <p:animEffect filter="fade" transition="in">
                                      <p:cBhvr>
                                        <p:cTn dur="1000"/>
                                        <p:tgtEl>
                                          <p:spTgt spid="223"/>
                                        </p:tgtEl>
                                      </p:cBhvr>
                                    </p:animEffect>
                                  </p:childTnLst>
                                </p:cTn>
                              </p:par>
                              <p:par>
                                <p:cTn fill="hold" nodeType="withEffect" presetClass="entr" presetID="10" presetSubtype="0">
                                  <p:stCondLst>
                                    <p:cond delay="0"/>
                                  </p:stCondLst>
                                  <p:childTnLst>
                                    <p:set>
                                      <p:cBhvr>
                                        <p:cTn dur="1" fill="hold">
                                          <p:stCondLst>
                                            <p:cond delay="0"/>
                                          </p:stCondLst>
                                        </p:cTn>
                                        <p:tgtEl>
                                          <p:spTgt spid="224"/>
                                        </p:tgtEl>
                                        <p:attrNameLst>
                                          <p:attrName>style.visibility</p:attrName>
                                        </p:attrNameLst>
                                      </p:cBhvr>
                                      <p:to>
                                        <p:strVal val="visible"/>
                                      </p:to>
                                    </p:set>
                                    <p:animEffect filter="fade" transition="in">
                                      <p:cBhvr>
                                        <p:cTn dur="1000"/>
                                        <p:tgtEl>
                                          <p:spTgt spid="22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1" name="Shape 231"/>
        <p:cNvGrpSpPr/>
        <p:nvPr/>
      </p:nvGrpSpPr>
      <p:grpSpPr>
        <a:xfrm>
          <a:off x="0" y="0"/>
          <a:ext cx="0" cy="0"/>
          <a:chOff x="0" y="0"/>
          <a:chExt cx="0" cy="0"/>
        </a:xfrm>
      </p:grpSpPr>
      <p:sp>
        <p:nvSpPr>
          <p:cNvPr id="232" name="Google Shape;232;p21"/>
          <p:cNvSpPr txBox="1"/>
          <p:nvPr>
            <p:ph type="title"/>
          </p:nvPr>
        </p:nvSpPr>
        <p:spPr>
          <a:xfrm>
            <a:off x="1381250" y="937125"/>
            <a:ext cx="3856500" cy="486900"/>
          </a:xfrm>
          <a:prstGeom prst="rect">
            <a:avLst/>
          </a:prstGeom>
          <a:ln cap="flat" cmpd="sng" w="9525">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3000"/>
              <a:t>SEIR Graph</a:t>
            </a:r>
            <a:endParaRPr sz="3000"/>
          </a:p>
        </p:txBody>
      </p:sp>
      <p:pic>
        <p:nvPicPr>
          <p:cNvPr id="233" name="Google Shape;233;p21"/>
          <p:cNvPicPr preferRelativeResize="0"/>
          <p:nvPr/>
        </p:nvPicPr>
        <p:blipFill>
          <a:blip r:embed="rId3">
            <a:alphaModFix/>
          </a:blip>
          <a:stretch>
            <a:fillRect/>
          </a:stretch>
        </p:blipFill>
        <p:spPr>
          <a:xfrm>
            <a:off x="416100" y="1546875"/>
            <a:ext cx="4911221" cy="3465975"/>
          </a:xfrm>
          <a:prstGeom prst="rect">
            <a:avLst/>
          </a:prstGeom>
          <a:noFill/>
          <a:ln cap="flat" cmpd="sng" w="28575">
            <a:solidFill>
              <a:srgbClr val="000000"/>
            </a:solidFill>
            <a:prstDash val="solid"/>
            <a:round/>
            <a:headEnd len="sm" w="sm" type="none"/>
            <a:tailEnd len="sm" w="sm" type="none"/>
          </a:ln>
        </p:spPr>
      </p:pic>
      <p:sp>
        <p:nvSpPr>
          <p:cNvPr id="234" name="Google Shape;234;p21"/>
          <p:cNvSpPr txBox="1"/>
          <p:nvPr/>
        </p:nvSpPr>
        <p:spPr>
          <a:xfrm>
            <a:off x="5484825" y="1938113"/>
            <a:ext cx="3507600" cy="26835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Quattrocento Sans"/>
              <a:buChar char="●"/>
            </a:pPr>
            <a:r>
              <a:rPr lang="en" sz="2200">
                <a:latin typeface="Quattrocento Sans"/>
                <a:ea typeface="Quattrocento Sans"/>
                <a:cs typeface="Quattrocento Sans"/>
                <a:sym typeface="Quattrocento Sans"/>
              </a:rPr>
              <a:t>Initial Population: 1000 people</a:t>
            </a:r>
            <a:endParaRPr sz="2200">
              <a:latin typeface="Quattrocento Sans"/>
              <a:ea typeface="Quattrocento Sans"/>
              <a:cs typeface="Quattrocento Sans"/>
              <a:sym typeface="Quattrocento Sans"/>
            </a:endParaRPr>
          </a:p>
          <a:p>
            <a:pPr indent="-368300" lvl="0" marL="457200" rtl="0" algn="l">
              <a:spcBef>
                <a:spcPts val="0"/>
              </a:spcBef>
              <a:spcAft>
                <a:spcPts val="0"/>
              </a:spcAft>
              <a:buSzPts val="2200"/>
              <a:buFont typeface="Quattrocento Sans"/>
              <a:buChar char="●"/>
            </a:pPr>
            <a:r>
              <a:rPr lang="en" sz="2200">
                <a:latin typeface="Quattrocento Sans"/>
                <a:ea typeface="Quattrocento Sans"/>
                <a:cs typeface="Quattrocento Sans"/>
                <a:sym typeface="Quattrocento Sans"/>
              </a:rPr>
              <a:t>Susceptible population: 990 people</a:t>
            </a:r>
            <a:endParaRPr sz="2200">
              <a:latin typeface="Quattrocento Sans"/>
              <a:ea typeface="Quattrocento Sans"/>
              <a:cs typeface="Quattrocento Sans"/>
              <a:sym typeface="Quattrocento Sans"/>
            </a:endParaRPr>
          </a:p>
          <a:p>
            <a:pPr indent="-368300" lvl="0" marL="457200" rtl="0" algn="l">
              <a:spcBef>
                <a:spcPts val="0"/>
              </a:spcBef>
              <a:spcAft>
                <a:spcPts val="0"/>
              </a:spcAft>
              <a:buSzPts val="2200"/>
              <a:buFont typeface="Quattrocento Sans"/>
              <a:buChar char="●"/>
            </a:pPr>
            <a:r>
              <a:rPr lang="en" sz="2200">
                <a:latin typeface="Quattrocento Sans"/>
                <a:ea typeface="Quattrocento Sans"/>
                <a:cs typeface="Quattrocento Sans"/>
                <a:sym typeface="Quattrocento Sans"/>
              </a:rPr>
              <a:t>Exposed population: 10 people</a:t>
            </a:r>
            <a:endParaRPr sz="2200">
              <a:latin typeface="Quattrocento Sans"/>
              <a:ea typeface="Quattrocento Sans"/>
              <a:cs typeface="Quattrocento Sans"/>
              <a:sym typeface="Quattrocento Sans"/>
            </a:endParaRPr>
          </a:p>
        </p:txBody>
      </p:sp>
      <p:grpSp>
        <p:nvGrpSpPr>
          <p:cNvPr id="235" name="Google Shape;235;p21"/>
          <p:cNvGrpSpPr/>
          <p:nvPr/>
        </p:nvGrpSpPr>
        <p:grpSpPr>
          <a:xfrm>
            <a:off x="795825" y="922650"/>
            <a:ext cx="453000" cy="453000"/>
            <a:chOff x="795825" y="922650"/>
            <a:chExt cx="453000" cy="453000"/>
          </a:xfrm>
        </p:grpSpPr>
        <p:sp>
          <p:nvSpPr>
            <p:cNvPr id="236" name="Google Shape;236;p21"/>
            <p:cNvSpPr/>
            <p:nvPr/>
          </p:nvSpPr>
          <p:spPr>
            <a:xfrm>
              <a:off x="795825" y="922650"/>
              <a:ext cx="453000" cy="453000"/>
            </a:xfrm>
            <a:prstGeom prst="ellipse">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21"/>
            <p:cNvSpPr/>
            <p:nvPr/>
          </p:nvSpPr>
          <p:spPr>
            <a:xfrm>
              <a:off x="795825" y="922650"/>
              <a:ext cx="453000" cy="453000"/>
            </a:xfrm>
            <a:prstGeom prst="ellipse">
              <a:avLst/>
            </a:prstGeom>
            <a:solidFill>
              <a:srgbClr val="FFCD00">
                <a:alpha val="72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Viola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